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8" r:id="rId4"/>
    <p:sldId id="260" r:id="rId5"/>
    <p:sldId id="286" r:id="rId6"/>
    <p:sldId id="265" r:id="rId7"/>
    <p:sldId id="278" r:id="rId8"/>
    <p:sldId id="279" r:id="rId9"/>
    <p:sldId id="280" r:id="rId10"/>
    <p:sldId id="281" r:id="rId11"/>
    <p:sldId id="285" r:id="rId12"/>
    <p:sldId id="282" r:id="rId13"/>
    <p:sldId id="283" r:id="rId14"/>
    <p:sldId id="284" r:id="rId15"/>
    <p:sldId id="292" r:id="rId16"/>
    <p:sldId id="262" r:id="rId17"/>
    <p:sldId id="293" r:id="rId18"/>
    <p:sldId id="294" r:id="rId19"/>
    <p:sldId id="267" r:id="rId20"/>
    <p:sldId id="287" r:id="rId21"/>
    <p:sldId id="288" r:id="rId22"/>
    <p:sldId id="289" r:id="rId23"/>
    <p:sldId id="290" r:id="rId24"/>
    <p:sldId id="291" r:id="rId25"/>
    <p:sldId id="295" r:id="rId26"/>
    <p:sldId id="296" r:id="rId27"/>
    <p:sldId id="263" r:id="rId28"/>
    <p:sldId id="297" r:id="rId29"/>
    <p:sldId id="298" r:id="rId30"/>
    <p:sldId id="271" r:id="rId31"/>
    <p:sldId id="299" r:id="rId32"/>
    <p:sldId id="300" r:id="rId33"/>
    <p:sldId id="27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44" autoAdjust="0"/>
  </p:normalViewPr>
  <p:slideViewPr>
    <p:cSldViewPr snapToGrid="0" showGuides="1">
      <p:cViewPr>
        <p:scale>
          <a:sx n="98" d="100"/>
          <a:sy n="98" d="100"/>
        </p:scale>
        <p:origin x="110" y="-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5BBDE-4DC3-4473-B18A-40C6BB272EAA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29184-7EF7-4D5A-B76F-499264A3D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03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E1967A-5ECB-4590-9A07-17B85AFA8D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98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E1967A-5ECB-4590-9A07-17B85AFA8D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869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E1967A-5ECB-4590-9A07-17B85AFA8D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71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E1967A-5ECB-4590-9A07-17B85AFA8D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903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E1967A-5ECB-4590-9A07-17B85AFA8D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64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172D3-EF43-4171-ABE6-1ED9542A4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C0A100-4DB5-424D-88B1-BA2C4F305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F068D8-D893-489B-8404-54F041A3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32D404-218B-4614-B6F1-4DC703DB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950DC4-CEAB-4FE9-8CCC-281245AB4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0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348F3-B8CC-4176-A9C9-361ABE5DF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DB4E04-60A7-4BF1-B2DC-F1819DD13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3543B6-F4F3-4CDD-8145-53CC1953E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111F91-9FB2-4962-97C8-F52B602C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543791-7DF1-41C0-AE1D-B6D8A6492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4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08E6E6-4859-4537-9F93-C709259D2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004191-5837-42FE-AED5-1FB52943B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DC3F1-F236-4363-91BA-6F221871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CE0D9C-D343-47AD-B115-2C61E367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93A35-AC9A-425F-9EAC-2CF7DA28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35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t="9501" b="57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959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C4EE-833E-49CE-8F3B-8209D8A5F01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9969-0E56-41F9-9BB8-FE38C29DA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178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C4EE-833E-49CE-8F3B-8209D8A5F01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9969-0E56-41F9-9BB8-FE38C29DA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538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C4EE-833E-49CE-8F3B-8209D8A5F01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9969-0E56-41F9-9BB8-FE38C29DA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08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C4EE-833E-49CE-8F3B-8209D8A5F01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9969-0E56-41F9-9BB8-FE38C29DA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834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C4EE-833E-49CE-8F3B-8209D8A5F01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9969-0E56-41F9-9BB8-FE38C29DA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583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C4EE-833E-49CE-8F3B-8209D8A5F01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9969-0E56-41F9-9BB8-FE38C29DA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99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C4EE-833E-49CE-8F3B-8209D8A5F01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9969-0E56-41F9-9BB8-FE38C29DA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23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DEA7B-66C2-4E22-84D6-006D0704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190889-8885-434F-B522-1E99C7C38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A1FD8E-E2E9-48CB-8B53-DF45B712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2D4098-17A5-4293-9FFD-B4AC0F33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745668-6292-446F-800D-22F1B389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197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C4EE-833E-49CE-8F3B-8209D8A5F01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9969-0E56-41F9-9BB8-FE38C29DA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110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C4EE-833E-49CE-8F3B-8209D8A5F01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9969-0E56-41F9-9BB8-FE38C29DA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8537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C4EE-833E-49CE-8F3B-8209D8A5F01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9969-0E56-41F9-9BB8-FE38C29DA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83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4C01E-1FDF-49A2-B5F7-D0F66267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EFC06E-68E0-453A-AD39-1227C194F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A26CCB-FB03-4EBB-BF3F-925C54323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670A5-B2A7-4B82-A7C3-18F454E9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2CAE6-60BF-41EF-9B2A-8508BA88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22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011A4-D4FD-413A-804F-AA14B66A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B24FA-DFB5-4B96-842B-F7243C993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441682-5DA2-4DD9-BA0F-8A243F8C3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2EBEC3-48AC-4D8A-B3C2-2A6460877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FB0314-B5E6-42FF-84B3-DED76826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00AED3-7F87-478D-B7E6-7016E88F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5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5A0DE-7146-4551-B619-581C354F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FEDD76-61D6-4304-8166-3C18BEAC7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BCD761-1691-4D98-A13A-59921B155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7B5282-3EA9-4149-AB1C-AFDDF35AB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AAE15E-2BAD-47C5-AFDE-B9A9BD21DA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E2C89F-C522-470A-973F-0F163226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CF1C8E-54F9-48D0-A835-5228A3F1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3680E2-8F57-4DDC-AAB2-A29E2159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12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10A40-30A6-4A6A-AAA3-FF61F811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894F02-3B26-4587-99BA-3DB116D2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B46E83-C8A5-41CD-A67C-0E14037E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214E12-EBA3-4DA9-8DD8-36BB9EC2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855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894BDF-689F-4FCE-873C-42530CD5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50F0DA-4C08-4D8D-9866-B41BFEAD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B4E77-69C6-4C4C-ACB9-0BF5B0A8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96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D905A-0E4E-4CE9-9231-E69929D0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E26EC-2BC3-4099-99E9-4A87BDD9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C45616-C18E-490A-87E2-0744D1283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FC6173-2157-451A-B434-F359B18E0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E06DFE-74B4-4BBA-B6C1-62A3C7F2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9E7464-48D8-4D69-A46B-50ACA359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725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9173-FCFE-4BE4-9A82-10C64320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F3EB9B-7B02-4DC1-8076-A067084BC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53D8A0-2142-4706-9EFB-126C5FDEB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8FE7FC-93D2-4B08-B301-18D720394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CC4E03-F8BF-421C-B6FF-4F2C21C0C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F76BFD-BF01-4991-84C6-E140007E5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19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534AF2-DE30-4C99-8154-27224289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647C88-9AB4-4036-A462-F49B784E9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0DCAA-5C71-492F-B29E-CCED96BDD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7B137-FDE7-4E0A-B9BF-7B1CF96330D1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39BCD-B0A4-4249-8821-2733EE421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DBE120-A1D6-43E3-964B-908B8AB42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412C7-0BAB-46D1-9E30-6433CE966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85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DC4EE-833E-49CE-8F3B-8209D8A5F01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79969-0E56-41F9-9BB8-FE38C29DA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0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31.png"/><Relationship Id="rId10" Type="http://schemas.openxmlformats.org/officeDocument/2006/relationships/image" Target="../media/image6.png"/><Relationship Id="rId4" Type="http://schemas.openxmlformats.org/officeDocument/2006/relationships/image" Target="../media/image30.jpeg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3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3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oleObject" Target="../embeddings/oleObject6.bin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47.wmf"/><Relationship Id="rId5" Type="http://schemas.openxmlformats.org/officeDocument/2006/relationships/image" Target="../media/image6.png"/><Relationship Id="rId15" Type="http://schemas.openxmlformats.org/officeDocument/2006/relationships/image" Target="../media/image50.png"/><Relationship Id="rId10" Type="http://schemas.openxmlformats.org/officeDocument/2006/relationships/oleObject" Target="../embeddings/oleObject5.bin"/><Relationship Id="rId4" Type="http://schemas.microsoft.com/office/2007/relationships/hdphoto" Target="../media/hdphoto1.wdp"/><Relationship Id="rId9" Type="http://schemas.openxmlformats.org/officeDocument/2006/relationships/image" Target="../media/image46.png"/><Relationship Id="rId14" Type="http://schemas.openxmlformats.org/officeDocument/2006/relationships/image" Target="../media/image49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1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microsoft.com/office/2007/relationships/hdphoto" Target="../media/hdphoto2.wdp"/><Relationship Id="rId4" Type="http://schemas.openxmlformats.org/officeDocument/2006/relationships/image" Target="../media/image52.pn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1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8.png"/><Relationship Id="rId7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9.png"/><Relationship Id="rId9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9.wmf"/><Relationship Id="rId4" Type="http://schemas.microsoft.com/office/2007/relationships/hdphoto" Target="../media/hdphoto1.wdp"/><Relationship Id="rId9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1427085" y="2226334"/>
            <a:ext cx="9337829" cy="1200300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水质数据分析与建模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76318" y="3648574"/>
            <a:ext cx="6439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多元课程小组报告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799682" y="4388310"/>
            <a:ext cx="4275529" cy="369332"/>
            <a:chOff x="3890299" y="3834953"/>
            <a:chExt cx="4275529" cy="369332"/>
          </a:xfrm>
        </p:grpSpPr>
        <p:sp>
          <p:nvSpPr>
            <p:cNvPr id="8" name="椭圆 7"/>
            <p:cNvSpPr/>
            <p:nvPr/>
          </p:nvSpPr>
          <p:spPr>
            <a:xfrm>
              <a:off x="3890299" y="3865732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KSO_Shape"/>
            <p:cNvSpPr>
              <a:spLocks/>
            </p:cNvSpPr>
            <p:nvPr/>
          </p:nvSpPr>
          <p:spPr bwMode="auto">
            <a:xfrm>
              <a:off x="3957524" y="3908275"/>
              <a:ext cx="173326" cy="222689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98075" y="3834953"/>
              <a:ext cx="3967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刘小龙  王泽烜  季昌赫  陆佳昊  罗禹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2910981" y="3615583"/>
            <a:ext cx="6455604" cy="600017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34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.3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描述性统计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A11A25C-2C6F-48C1-9B36-9D766E273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85" y="1301495"/>
            <a:ext cx="5469309" cy="51877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4F07B0C-78D5-46CD-B496-66F1EEA60050}"/>
              </a:ext>
            </a:extLst>
          </p:cNvPr>
          <p:cNvSpPr txBox="1"/>
          <p:nvPr/>
        </p:nvSpPr>
        <p:spPr>
          <a:xfrm>
            <a:off x="6750656" y="3471477"/>
            <a:ext cx="5732891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各变量频数直方图</a:t>
            </a:r>
          </a:p>
        </p:txBody>
      </p:sp>
    </p:spTree>
    <p:extLst>
      <p:ext uri="{BB962C8B-B14F-4D97-AF65-F5344CB8AC3E}">
        <p14:creationId xmlns:p14="http://schemas.microsoft.com/office/powerpoint/2010/main" val="178738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.3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描述性统计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8455959-FF79-45F5-98BD-1764C7D97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34" y="1330582"/>
            <a:ext cx="6368995" cy="54694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5353768-B852-4E0A-BFD6-E39C8EB62B21}"/>
              </a:ext>
            </a:extLst>
          </p:cNvPr>
          <p:cNvSpPr txBox="1"/>
          <p:nvPr/>
        </p:nvSpPr>
        <p:spPr>
          <a:xfrm>
            <a:off x="1272207" y="3599652"/>
            <a:ext cx="5732891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相关系数矩阵</a:t>
            </a:r>
          </a:p>
        </p:txBody>
      </p:sp>
    </p:spTree>
    <p:extLst>
      <p:ext uri="{BB962C8B-B14F-4D97-AF65-F5344CB8AC3E}">
        <p14:creationId xmlns:p14="http://schemas.microsoft.com/office/powerpoint/2010/main" val="250329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描述性统计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5353768-B852-4E0A-BFD6-E39C8EB62B21}"/>
              </a:ext>
            </a:extLst>
          </p:cNvPr>
          <p:cNvSpPr txBox="1"/>
          <p:nvPr/>
        </p:nvSpPr>
        <p:spPr>
          <a:xfrm>
            <a:off x="6877876" y="3667539"/>
            <a:ext cx="5732891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两两变量之间的散布图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6A0547-A736-46D9-89E7-D7AAACCB3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7" y="1259862"/>
            <a:ext cx="5647609" cy="5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5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描述性统计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5353768-B852-4E0A-BFD6-E39C8EB62B21}"/>
              </a:ext>
            </a:extLst>
          </p:cNvPr>
          <p:cNvSpPr txBox="1"/>
          <p:nvPr/>
        </p:nvSpPr>
        <p:spPr>
          <a:xfrm>
            <a:off x="309822" y="5116450"/>
            <a:ext cx="5732891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3"/>
              </a:buClr>
            </a:pPr>
            <a:r>
              <a:rPr lang="zh-CN" altLang="en-US" sz="1400" dirty="0"/>
              <a:t>各变量与饮用性的相关系数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C286E5-1CB1-477C-A47E-29958B024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99" y="2266323"/>
            <a:ext cx="5143946" cy="285012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EA2410E-76CC-4069-ABC5-E3E14AAF68E8}"/>
              </a:ext>
            </a:extLst>
          </p:cNvPr>
          <p:cNvSpPr txBox="1"/>
          <p:nvPr/>
        </p:nvSpPr>
        <p:spPr>
          <a:xfrm>
            <a:off x="6096000" y="2101018"/>
            <a:ext cx="5732891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各变量与饮用性之间相关性十分低，相关系数图说明各变量之间的相关性也很低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实验样本的变量选择十分到位，避免了重复信息的收集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数据本身已基本满足变量间的不相关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后续仍将尝试主成分或主因子的分析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85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71700"/>
            <a:ext cx="12192000" cy="283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98186" y="2485604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主成分分析与因子分析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94531" y="3274973"/>
            <a:ext cx="5708293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主成分分析：对于维数较大的数据集进行压缩和降维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因子分析：寻找潜在的不能观测的随机量来描述变量间协方差的关系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2066515" y="2676516"/>
            <a:ext cx="1895094" cy="1895094"/>
            <a:chOff x="456294" y="1959430"/>
            <a:chExt cx="2148114" cy="2148114"/>
          </a:xfrm>
        </p:grpSpPr>
        <p:sp>
          <p:nvSpPr>
            <p:cNvPr id="6" name="椭圆 5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7241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4" name="椭圆 33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主成分分析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A0EFE-698F-40A0-9314-EE6240A5D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85" y="1545336"/>
            <a:ext cx="4808529" cy="3990854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35BE7DB-79C2-4C76-AF8B-BF00D38ECB6E}"/>
              </a:ext>
            </a:extLst>
          </p:cNvPr>
          <p:cNvSpPr txBox="1">
            <a:spLocks/>
          </p:cNvSpPr>
          <p:nvPr/>
        </p:nvSpPr>
        <p:spPr>
          <a:xfrm>
            <a:off x="2844413" y="5351120"/>
            <a:ext cx="1857530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碎石图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94F3EF-CF5C-4AD5-A7D0-F43183F2C125}"/>
              </a:ext>
            </a:extLst>
          </p:cNvPr>
          <p:cNvSpPr txBox="1">
            <a:spLocks/>
          </p:cNvSpPr>
          <p:nvPr/>
        </p:nvSpPr>
        <p:spPr>
          <a:xfrm>
            <a:off x="6360685" y="1953620"/>
            <a:ext cx="4263414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 </a:t>
            </a:r>
            <a:r>
              <a:rPr lang="en-US" altLang="zh-CN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 </a:t>
            </a: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个主成分的的累计方差占比总方差的百分比为</a:t>
            </a:r>
            <a:r>
              <a:rPr lang="en-US" altLang="zh-CN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</a:p>
          <a:p>
            <a:pPr marL="0" lvl="0" indent="0">
              <a:lnSpc>
                <a:spcPct val="150000"/>
              </a:lnSpc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en-US" altLang="zh-CN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进而我们认为至少需要选用</a:t>
            </a:r>
            <a:r>
              <a:rPr lang="en-US" altLang="zh-CN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个主成分作为降维工具</a:t>
            </a:r>
            <a:endParaRPr lang="en-US" altLang="zh-CN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en-US" altLang="zh-CN" sz="1200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en-US" altLang="zh-CN" sz="1200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en-US" altLang="zh-CN" sz="1200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itle 13">
            <a:extLst>
              <a:ext uri="{FF2B5EF4-FFF2-40B4-BE49-F238E27FC236}">
                <a16:creationId xmlns:a16="http://schemas.microsoft.com/office/drawing/2014/main" id="{E1D1274E-6690-450A-95E1-52306D0A1411}"/>
              </a:ext>
            </a:extLst>
          </p:cNvPr>
          <p:cNvSpPr txBox="1">
            <a:spLocks/>
          </p:cNvSpPr>
          <p:nvPr/>
        </p:nvSpPr>
        <p:spPr>
          <a:xfrm>
            <a:off x="6429101" y="148232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5C5C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确定主成分的个数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C5C5C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AC3859C-AE69-4564-A92E-CE84C9C20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51" t="63830" r="40947" b="30097"/>
          <a:stretch/>
        </p:blipFill>
        <p:spPr>
          <a:xfrm>
            <a:off x="6577757" y="2429496"/>
            <a:ext cx="2587111" cy="532285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C08DB55-52C8-4472-B2E7-CE2824EA5889}"/>
              </a:ext>
            </a:extLst>
          </p:cNvPr>
          <p:cNvSpPr txBox="1">
            <a:spLocks/>
          </p:cNvSpPr>
          <p:nvPr/>
        </p:nvSpPr>
        <p:spPr>
          <a:xfrm>
            <a:off x="6360685" y="4203856"/>
            <a:ext cx="5126330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Reason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原数据本身也 只有 </a:t>
            </a:r>
            <a:r>
              <a:rPr lang="en-US" altLang="zh-CN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 </a:t>
            </a: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个变量，并没有实现有效降维的目的</a:t>
            </a:r>
            <a:endParaRPr lang="en-US" altLang="zh-CN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 </a:t>
            </a:r>
            <a:r>
              <a:rPr lang="en-US" altLang="zh-CN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 </a:t>
            </a: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个主成分与每一个变量的相关性，通过公式计算得到的相 关系数也较小且没有代表性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itle 13">
            <a:extLst>
              <a:ext uri="{FF2B5EF4-FFF2-40B4-BE49-F238E27FC236}">
                <a16:creationId xmlns:a16="http://schemas.microsoft.com/office/drawing/2014/main" id="{2F4467BD-2B1C-45D2-B8C7-3BA3FE914704}"/>
              </a:ext>
            </a:extLst>
          </p:cNvPr>
          <p:cNvSpPr txBox="1">
            <a:spLocks/>
          </p:cNvSpPr>
          <p:nvPr/>
        </p:nvSpPr>
        <p:spPr>
          <a:xfrm>
            <a:off x="6347793" y="3788973"/>
            <a:ext cx="3659377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5C5C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放弃使用主成分的方法来降维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C5C5C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4164889-9FAE-4AB8-83C1-A5CD188B849E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2252E2E-4704-44BD-B297-66496769A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9D53DBF-A866-45D0-9FC8-FE8676B84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060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4" name="椭圆 33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因子分析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94F3EF-CF5C-4AD5-A7D0-F43183F2C125}"/>
              </a:ext>
            </a:extLst>
          </p:cNvPr>
          <p:cNvSpPr txBox="1">
            <a:spLocks/>
          </p:cNvSpPr>
          <p:nvPr/>
        </p:nvSpPr>
        <p:spPr>
          <a:xfrm>
            <a:off x="6462846" y="1921763"/>
            <a:ext cx="5346199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sz="1800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平行分析</a:t>
            </a:r>
            <a:endParaRPr lang="en-US" altLang="zh-CN" sz="1800" b="1" dirty="0">
              <a:solidFill>
                <a:srgbClr val="4A66A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主成分分析中发现利用谱分解对于数据集进行解释的效率不高</a:t>
            </a:r>
            <a:endParaRPr lang="en-US" altLang="zh-CN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利用极大似然方法进行估计，在极大似然估计方法中，选择两个因子进行解释。 </a:t>
            </a:r>
            <a:r>
              <a:rPr lang="zh-CN" altLang="en-US" i="1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 </a:t>
            </a:r>
            <a:r>
              <a:rPr lang="en-US" altLang="zh-CN" i="1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Kaiser </a:t>
            </a:r>
            <a:r>
              <a:rPr lang="zh-CN" altLang="en-US" i="1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准则，每个 因素都应该至少解释一个变量方差，于是选取特征值大于 </a:t>
            </a:r>
            <a:r>
              <a:rPr lang="en-US" altLang="zh-CN" i="1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</a:t>
            </a:r>
            <a:r>
              <a:rPr lang="zh-CN" altLang="en-US" i="1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的因子）</a:t>
            </a:r>
            <a:endParaRPr lang="en-US" altLang="zh-CN" i="1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en-US" altLang="zh-CN" sz="1200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en-US" altLang="zh-CN" sz="1200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itle 13">
            <a:extLst>
              <a:ext uri="{FF2B5EF4-FFF2-40B4-BE49-F238E27FC236}">
                <a16:creationId xmlns:a16="http://schemas.microsoft.com/office/drawing/2014/main" id="{E1D1274E-6690-450A-95E1-52306D0A1411}"/>
              </a:ext>
            </a:extLst>
          </p:cNvPr>
          <p:cNvSpPr txBox="1">
            <a:spLocks/>
          </p:cNvSpPr>
          <p:nvPr/>
        </p:nvSpPr>
        <p:spPr>
          <a:xfrm>
            <a:off x="6449955" y="1550094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5C5C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确定因子分析估计方法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C5C5C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C08DB55-52C8-4472-B2E7-CE2824EA5889}"/>
              </a:ext>
            </a:extLst>
          </p:cNvPr>
          <p:cNvSpPr txBox="1">
            <a:spLocks/>
          </p:cNvSpPr>
          <p:nvPr/>
        </p:nvSpPr>
        <p:spPr>
          <a:xfrm>
            <a:off x="6360685" y="4203856"/>
            <a:ext cx="4782826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假设：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itle 13">
            <a:extLst>
              <a:ext uri="{FF2B5EF4-FFF2-40B4-BE49-F238E27FC236}">
                <a16:creationId xmlns:a16="http://schemas.microsoft.com/office/drawing/2014/main" id="{2F4467BD-2B1C-45D2-B8C7-3BA3FE914704}"/>
              </a:ext>
            </a:extLst>
          </p:cNvPr>
          <p:cNvSpPr txBox="1">
            <a:spLocks/>
          </p:cNvSpPr>
          <p:nvPr/>
        </p:nvSpPr>
        <p:spPr>
          <a:xfrm>
            <a:off x="6449955" y="3722705"/>
            <a:ext cx="3659377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C5C5C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验证因子分析模型充分性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C5C5C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10D5B9-943E-4F25-8105-9720C32E6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9" y="1708355"/>
            <a:ext cx="4854130" cy="40287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7D4A4-CAA5-4E36-8FA5-58121C933E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09" t="42905" r="37014" b="50000"/>
          <a:stretch/>
        </p:blipFill>
        <p:spPr>
          <a:xfrm>
            <a:off x="7175685" y="4203856"/>
            <a:ext cx="4057096" cy="48656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6F794D1-07FB-4B97-8A4B-89BF628274B7}"/>
              </a:ext>
            </a:extLst>
          </p:cNvPr>
          <p:cNvSpPr txBox="1">
            <a:spLocks/>
          </p:cNvSpPr>
          <p:nvPr/>
        </p:nvSpPr>
        <p:spPr>
          <a:xfrm>
            <a:off x="6449955" y="4736141"/>
            <a:ext cx="5359090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通过巴特利特球形检验我们认为需要拒绝这个模型的充分性，原因可能是 </a:t>
            </a:r>
            <a:r>
              <a:rPr lang="en-US" altLang="zh-CN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 </a:t>
            </a: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较大， 而 </a:t>
            </a:r>
            <a:r>
              <a:rPr lang="en-US" altLang="zh-CN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 </a:t>
            </a: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相对于 </a:t>
            </a:r>
            <a:r>
              <a:rPr lang="en-US" altLang="zh-CN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 </a:t>
            </a: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较小。可能会选择增加因子个数。</a:t>
            </a:r>
            <a:endParaRPr lang="en-US" altLang="zh-CN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en-US" altLang="zh-CN" sz="1200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FB686D-6354-49FC-91E4-6A38106D7DF5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8B4B9D7-986E-4FD3-8518-92425383B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542988F-16B5-41E2-A68B-9FF61D97F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18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43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4" name="椭圆 33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因子分析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47D6F6-84B5-425D-802D-B5F65DB5F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06" y="3691048"/>
            <a:ext cx="3855988" cy="33011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6619DA-E552-4664-827F-DE5F2B3603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993" r="60625" b="34496"/>
          <a:stretch/>
        </p:blipFill>
        <p:spPr>
          <a:xfrm>
            <a:off x="574989" y="1868290"/>
            <a:ext cx="2909712" cy="15748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7E6C1F-8847-4B9F-8C84-FCF26E0719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5" r="63985" b="35157"/>
          <a:stretch/>
        </p:blipFill>
        <p:spPr>
          <a:xfrm>
            <a:off x="4409908" y="1868290"/>
            <a:ext cx="2841286" cy="1660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FC5118-B262-49CC-A821-44D06B076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22" y="3691048"/>
            <a:ext cx="3977533" cy="330116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B2677B2-BAC6-41D5-9A14-9E81C1A370DB}"/>
              </a:ext>
            </a:extLst>
          </p:cNvPr>
          <p:cNvSpPr txBox="1">
            <a:spLocks/>
          </p:cNvSpPr>
          <p:nvPr/>
        </p:nvSpPr>
        <p:spPr>
          <a:xfrm>
            <a:off x="971732" y="1307409"/>
            <a:ext cx="2512969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600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未旋转的正交因子模型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A66A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1311862-912C-4D46-9FD6-DEF3D48EC426}"/>
              </a:ext>
            </a:extLst>
          </p:cNvPr>
          <p:cNvSpPr txBox="1">
            <a:spLocks/>
          </p:cNvSpPr>
          <p:nvPr/>
        </p:nvSpPr>
        <p:spPr>
          <a:xfrm>
            <a:off x="3996432" y="1335404"/>
            <a:ext cx="3855988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600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</a:t>
            </a:r>
            <a:r>
              <a:rPr lang="en-US" altLang="zh-CN" sz="1600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varimax</a:t>
            </a:r>
            <a:r>
              <a:rPr lang="zh-CN" altLang="en-US" sz="1600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方法旋转后正交因子模型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A66A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509ADF4-C455-4EC2-86A2-132809F43B45}"/>
              </a:ext>
            </a:extLst>
          </p:cNvPr>
          <p:cNvSpPr txBox="1">
            <a:spLocks/>
          </p:cNvSpPr>
          <p:nvPr/>
        </p:nvSpPr>
        <p:spPr>
          <a:xfrm>
            <a:off x="8466536" y="2199289"/>
            <a:ext cx="3350326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第一因子可能是溶于水中的无机离子代表着这一因子。</a:t>
            </a:r>
            <a:endParaRPr lang="en-US" altLang="zh-CN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第二个因子与第一个因子类似，可能 其更倾向于水的硬度这一指标即相对摩尔质量较小的小分子离子。</a:t>
            </a:r>
          </a:p>
          <a:p>
            <a:pPr marL="0" lvl="0" indent="0">
              <a:lnSpc>
                <a:spcPct val="150000"/>
              </a:lnSpc>
              <a:buNone/>
              <a:defRPr/>
            </a:pPr>
            <a:endParaRPr lang="en-US" altLang="zh-CN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zh-CN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Note</a:t>
            </a:r>
            <a:r>
              <a:rPr lang="zh-CN" altLang="en-US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endParaRPr lang="en-US" altLang="zh-CN" b="1" dirty="0">
              <a:solidFill>
                <a:srgbClr val="4A66A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我们还计算了利用极大似然方法估计的共性方差与特殊方差矩阵</a:t>
            </a:r>
            <a:endParaRPr lang="en-US" altLang="zh-CN" b="1" dirty="0">
              <a:solidFill>
                <a:srgbClr val="4A66A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特殊方差矩阵在某些变量上均有较大值。可能这些变量的内在特殊因素更加明显，全部变量间的共性问题并不凸显。</a:t>
            </a:r>
          </a:p>
          <a:p>
            <a:pPr marL="0" lvl="0" indent="0">
              <a:lnSpc>
                <a:spcPct val="150000"/>
              </a:lnSpc>
              <a:buNone/>
              <a:defRPr/>
            </a:pPr>
            <a:endParaRPr lang="en-US" altLang="zh-CN" sz="1200" dirty="0">
              <a:solidFill>
                <a:sysClr val="window" lastClr="FFFFFF">
                  <a:lumMod val="65000"/>
                </a:sysClr>
              </a:solidFill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en-US" altLang="zh-CN" sz="1200" dirty="0">
              <a:solidFill>
                <a:sysClr val="window" lastClr="FFFFFF">
                  <a:lumMod val="65000"/>
                </a:sysClr>
              </a:solidFill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6" name="Title 13">
            <a:extLst>
              <a:ext uri="{FF2B5EF4-FFF2-40B4-BE49-F238E27FC236}">
                <a16:creationId xmlns:a16="http://schemas.microsoft.com/office/drawing/2014/main" id="{96658813-CF17-4D74-8DF6-C3C9903EC43B}"/>
              </a:ext>
            </a:extLst>
          </p:cNvPr>
          <p:cNvSpPr txBox="1">
            <a:spLocks/>
          </p:cNvSpPr>
          <p:nvPr/>
        </p:nvSpPr>
        <p:spPr>
          <a:xfrm>
            <a:off x="8453645" y="1784406"/>
            <a:ext cx="181510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5C5C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因子解释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C5C5C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8B101F0-00E8-4ED4-BE5F-0D6816E0F4B8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6151DC0-6895-4D7F-A2B8-A6721A209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F6A6681-7A11-4C5A-9F49-4B2545712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878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71700"/>
            <a:ext cx="12192000" cy="283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98186" y="2485604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数据正态性及均值检验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98186" y="3282154"/>
            <a:ext cx="5708293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对数据进行一系列的检验，包括数据集的多元正态性检验，总体均值的置信区间，还会对可饮用水和不可饮用水之间进行两总体均值和协方差的检验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2066515" y="2676516"/>
            <a:ext cx="1895094" cy="1895094"/>
            <a:chOff x="456294" y="1959430"/>
            <a:chExt cx="2148114" cy="2148114"/>
          </a:xfrm>
        </p:grpSpPr>
        <p:sp>
          <p:nvSpPr>
            <p:cNvPr id="6" name="椭圆 5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72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多元正态性检验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8F3C6C43-AAC1-4282-AD72-E8D207ED0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73" y="1543782"/>
            <a:ext cx="4832417" cy="35893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4D1A85-DD28-4815-AA3D-9395A9442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389692"/>
            <a:ext cx="4832417" cy="374348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FE4AD21-C66E-458B-937C-A744F9DC6C7A}"/>
              </a:ext>
            </a:extLst>
          </p:cNvPr>
          <p:cNvSpPr txBox="1"/>
          <p:nvPr/>
        </p:nvSpPr>
        <p:spPr>
          <a:xfrm>
            <a:off x="919032" y="5314218"/>
            <a:ext cx="8633128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分别绘制非标准化以及标准化数据的卡方图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未经过标准化的数据图形存在明显的偏离趋势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标准化后的数据卡方图类似于一条通过原点且斜率为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的直线</a:t>
            </a:r>
          </a:p>
        </p:txBody>
      </p:sp>
    </p:spTree>
    <p:extLst>
      <p:ext uri="{BB962C8B-B14F-4D97-AF65-F5344CB8AC3E}">
        <p14:creationId xmlns:p14="http://schemas.microsoft.com/office/powerpoint/2010/main" val="336565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540993" y="2676516"/>
            <a:ext cx="1895094" cy="1895094"/>
            <a:chOff x="456294" y="1959430"/>
            <a:chExt cx="2148114" cy="2148114"/>
          </a:xfrm>
        </p:grpSpPr>
        <p:sp>
          <p:nvSpPr>
            <p:cNvPr id="3" name="椭圆 2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2900242" y="2663912"/>
            <a:ext cx="1895094" cy="1895094"/>
            <a:chOff x="2492224" y="1959430"/>
            <a:chExt cx="2148114" cy="2148114"/>
          </a:xfrm>
        </p:grpSpPr>
        <p:sp>
          <p:nvSpPr>
            <p:cNvPr id="6" name="椭圆 5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7611132" y="2692083"/>
            <a:ext cx="1895094" cy="1895094"/>
            <a:chOff x="6564085" y="1959430"/>
            <a:chExt cx="2148114" cy="2148114"/>
          </a:xfrm>
        </p:grpSpPr>
        <p:sp>
          <p:nvSpPr>
            <p:cNvPr id="9" name="椭圆 8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5255687" y="2692083"/>
            <a:ext cx="1895094" cy="1895094"/>
            <a:chOff x="4528154" y="1959430"/>
            <a:chExt cx="2148114" cy="2148114"/>
          </a:xfrm>
        </p:grpSpPr>
        <p:sp>
          <p:nvSpPr>
            <p:cNvPr id="17" name="椭圆 16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8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19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450726" y="4571610"/>
            <a:ext cx="2075628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769009" y="4587177"/>
            <a:ext cx="2157560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主成分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因子分析</a:t>
            </a:r>
            <a:endParaRPr lang="en-US" altLang="zh-CN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006777" y="4587177"/>
            <a:ext cx="239291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多种数据检验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91633" y="4590696"/>
            <a:ext cx="2292745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判别与分类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389686" y="621759"/>
            <a:ext cx="141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2" name="矩形 31"/>
          <p:cNvSpPr/>
          <p:nvPr/>
        </p:nvSpPr>
        <p:spPr>
          <a:xfrm>
            <a:off x="1066474" y="1645436"/>
            <a:ext cx="1013357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210C115-BFCA-4056-8039-084A570EB6CA}"/>
              </a:ext>
            </a:extLst>
          </p:cNvPr>
          <p:cNvGrpSpPr>
            <a:grpSpLocks noChangeAspect="1"/>
          </p:cNvGrpSpPr>
          <p:nvPr/>
        </p:nvGrpSpPr>
        <p:grpSpPr>
          <a:xfrm>
            <a:off x="9916067" y="2663912"/>
            <a:ext cx="1895094" cy="1895094"/>
            <a:chOff x="456294" y="1959430"/>
            <a:chExt cx="2148114" cy="2148114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E49649D-C0EC-4BE6-A237-F78F69428D6E}"/>
                </a:ext>
              </a:extLst>
            </p:cNvPr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786EA76-4A03-4F5C-90B4-5E7312CFC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5326127-E085-4BC6-AA95-B0C14ABC2AAA}"/>
              </a:ext>
            </a:extLst>
          </p:cNvPr>
          <p:cNvSpPr txBox="1"/>
          <p:nvPr/>
        </p:nvSpPr>
        <p:spPr>
          <a:xfrm>
            <a:off x="9717241" y="4593333"/>
            <a:ext cx="2292745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反思与总结</a:t>
            </a:r>
          </a:p>
        </p:txBody>
      </p:sp>
    </p:spTree>
    <p:extLst>
      <p:ext uri="{BB962C8B-B14F-4D97-AF65-F5344CB8AC3E}">
        <p14:creationId xmlns:p14="http://schemas.microsoft.com/office/powerpoint/2010/main" val="3271572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总体均值置信区间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15971DC-1685-463A-8F63-7B6D6F8D3F58}"/>
                  </a:ext>
                </a:extLst>
              </p:cNvPr>
              <p:cNvSpPr txBox="1"/>
              <p:nvPr/>
            </p:nvSpPr>
            <p:spPr>
              <a:xfrm>
                <a:off x="507403" y="1841563"/>
                <a:ext cx="1089524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将符合正态分布的标准化数据看作来自于一个总体，计算其均值的联合置信区间。 利用教材上的结论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5.3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1,2,…,9,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可以直接得到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15971DC-1685-463A-8F63-7B6D6F8D3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03" y="1841563"/>
                <a:ext cx="10895243" cy="923330"/>
              </a:xfrm>
              <a:prstGeom prst="rect">
                <a:avLst/>
              </a:prstGeom>
              <a:blipFill>
                <a:blip r:embed="rId7"/>
                <a:stretch>
                  <a:fillRect l="-447" t="-3289" r="-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A073033-B1F8-4603-ADEE-5FE6F4497F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283265"/>
              </p:ext>
            </p:extLst>
          </p:nvPr>
        </p:nvGraphicFramePr>
        <p:xfrm>
          <a:off x="2062224" y="2764893"/>
          <a:ext cx="8067552" cy="832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844880" imgH="500040" progId="Equation.AxMath">
                  <p:embed/>
                </p:oleObj>
              </mc:Choice>
              <mc:Fallback>
                <p:oleObj name="AxMath" r:id="rId8" imgW="4844880" imgH="500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62224" y="2764893"/>
                        <a:ext cx="8067552" cy="832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84545BDA-F1E7-48FF-A8F8-4DC0F980AD2E}"/>
              </a:ext>
            </a:extLst>
          </p:cNvPr>
          <p:cNvSpPr txBox="1"/>
          <p:nvPr/>
        </p:nvSpPr>
        <p:spPr>
          <a:xfrm>
            <a:off x="507403" y="3771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的置信水平下，得到联合置信区间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8">
            <a:extLst>
              <a:ext uri="{FF2B5EF4-FFF2-40B4-BE49-F238E27FC236}">
                <a16:creationId xmlns:a16="http://schemas.microsoft.com/office/drawing/2014/main" id="{F243C1AD-3958-4BA5-8FE8-44606C683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94150"/>
              </p:ext>
            </p:extLst>
          </p:nvPr>
        </p:nvGraphicFramePr>
        <p:xfrm>
          <a:off x="1290830" y="4313883"/>
          <a:ext cx="9222154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469">
                  <a:extLst>
                    <a:ext uri="{9D8B030D-6E8A-4147-A177-3AD203B41FA5}">
                      <a16:colId xmlns:a16="http://schemas.microsoft.com/office/drawing/2014/main" val="2112063969"/>
                    </a:ext>
                  </a:extLst>
                </a:gridCol>
                <a:gridCol w="1414582">
                  <a:extLst>
                    <a:ext uri="{9D8B030D-6E8A-4147-A177-3AD203B41FA5}">
                      <a16:colId xmlns:a16="http://schemas.microsoft.com/office/drawing/2014/main" val="4120897287"/>
                    </a:ext>
                  </a:extLst>
                </a:gridCol>
                <a:gridCol w="1537026">
                  <a:extLst>
                    <a:ext uri="{9D8B030D-6E8A-4147-A177-3AD203B41FA5}">
                      <a16:colId xmlns:a16="http://schemas.microsoft.com/office/drawing/2014/main" val="1030316860"/>
                    </a:ext>
                  </a:extLst>
                </a:gridCol>
                <a:gridCol w="2337949">
                  <a:extLst>
                    <a:ext uri="{9D8B030D-6E8A-4147-A177-3AD203B41FA5}">
                      <a16:colId xmlns:a16="http://schemas.microsoft.com/office/drawing/2014/main" val="3703677410"/>
                    </a:ext>
                  </a:extLst>
                </a:gridCol>
                <a:gridCol w="1139897">
                  <a:extLst>
                    <a:ext uri="{9D8B030D-6E8A-4147-A177-3AD203B41FA5}">
                      <a16:colId xmlns:a16="http://schemas.microsoft.com/office/drawing/2014/main" val="1646836115"/>
                    </a:ext>
                  </a:extLst>
                </a:gridCol>
                <a:gridCol w="1133231">
                  <a:extLst>
                    <a:ext uri="{9D8B030D-6E8A-4147-A177-3AD203B41FA5}">
                      <a16:colId xmlns:a16="http://schemas.microsoft.com/office/drawing/2014/main" val="521033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变量名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Lower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Upper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变量名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Lower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Upper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47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-0.0071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Condutivity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-0.0920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76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Hardness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-0.0920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Organic Carbon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-0.0920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9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Solids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-0.0920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Trihalomethanes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-0.0920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1769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Chloramines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-0.0920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Turbidity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-0.0920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175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Sulfate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-0.0920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287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708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总体均值置信区间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15971DC-1685-463A-8F63-7B6D6F8D3F58}"/>
                  </a:ext>
                </a:extLst>
              </p:cNvPr>
              <p:cNvSpPr txBox="1"/>
              <p:nvPr/>
            </p:nvSpPr>
            <p:spPr>
              <a:xfrm>
                <a:off x="507403" y="1521362"/>
                <a:ext cx="1089524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因为均值分量的个数相较于样本数很小，所以可使用范围更窄的庞弗罗尼区间。 由公式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1,2,…,9,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可以直接得到置信区间：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15971DC-1685-463A-8F63-7B6D6F8D3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03" y="1521362"/>
                <a:ext cx="10895243" cy="646331"/>
              </a:xfrm>
              <a:prstGeom prst="rect">
                <a:avLst/>
              </a:prstGeom>
              <a:blipFill>
                <a:blip r:embed="rId7"/>
                <a:stretch>
                  <a:fillRect l="-447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A073033-B1F8-4603-ADEE-5FE6F4497F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440780"/>
              </p:ext>
            </p:extLst>
          </p:nvPr>
        </p:nvGraphicFramePr>
        <p:xfrm>
          <a:off x="3701256" y="2323246"/>
          <a:ext cx="478948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876760" imgH="485280" progId="Equation.AxMath">
                  <p:embed/>
                </p:oleObj>
              </mc:Choice>
              <mc:Fallback>
                <p:oleObj name="AxMath" r:id="rId8" imgW="2876760" imgH="4852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A073033-B1F8-4603-ADEE-5FE6F4497F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01256" y="2323246"/>
                        <a:ext cx="478948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84545BDA-F1E7-48FF-A8F8-4DC0F980AD2E}"/>
              </a:ext>
            </a:extLst>
          </p:cNvPr>
          <p:cNvSpPr txBox="1"/>
          <p:nvPr/>
        </p:nvSpPr>
        <p:spPr>
          <a:xfrm>
            <a:off x="507403" y="31656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的置信水平下，得到庞弗罗尼置信区间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8">
            <a:extLst>
              <a:ext uri="{FF2B5EF4-FFF2-40B4-BE49-F238E27FC236}">
                <a16:creationId xmlns:a16="http://schemas.microsoft.com/office/drawing/2014/main" id="{F243C1AD-3958-4BA5-8FE8-44606C683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71918"/>
              </p:ext>
            </p:extLst>
          </p:nvPr>
        </p:nvGraphicFramePr>
        <p:xfrm>
          <a:off x="1251753" y="3582868"/>
          <a:ext cx="9222154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469">
                  <a:extLst>
                    <a:ext uri="{9D8B030D-6E8A-4147-A177-3AD203B41FA5}">
                      <a16:colId xmlns:a16="http://schemas.microsoft.com/office/drawing/2014/main" val="2112063969"/>
                    </a:ext>
                  </a:extLst>
                </a:gridCol>
                <a:gridCol w="1414582">
                  <a:extLst>
                    <a:ext uri="{9D8B030D-6E8A-4147-A177-3AD203B41FA5}">
                      <a16:colId xmlns:a16="http://schemas.microsoft.com/office/drawing/2014/main" val="4120897287"/>
                    </a:ext>
                  </a:extLst>
                </a:gridCol>
                <a:gridCol w="1537026">
                  <a:extLst>
                    <a:ext uri="{9D8B030D-6E8A-4147-A177-3AD203B41FA5}">
                      <a16:colId xmlns:a16="http://schemas.microsoft.com/office/drawing/2014/main" val="1030316860"/>
                    </a:ext>
                  </a:extLst>
                </a:gridCol>
                <a:gridCol w="2337949">
                  <a:extLst>
                    <a:ext uri="{9D8B030D-6E8A-4147-A177-3AD203B41FA5}">
                      <a16:colId xmlns:a16="http://schemas.microsoft.com/office/drawing/2014/main" val="3703677410"/>
                    </a:ext>
                  </a:extLst>
                </a:gridCol>
                <a:gridCol w="1139897">
                  <a:extLst>
                    <a:ext uri="{9D8B030D-6E8A-4147-A177-3AD203B41FA5}">
                      <a16:colId xmlns:a16="http://schemas.microsoft.com/office/drawing/2014/main" val="1646836115"/>
                    </a:ext>
                  </a:extLst>
                </a:gridCol>
                <a:gridCol w="1133231">
                  <a:extLst>
                    <a:ext uri="{9D8B030D-6E8A-4147-A177-3AD203B41FA5}">
                      <a16:colId xmlns:a16="http://schemas.microsoft.com/office/drawing/2014/main" val="521033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变量名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Lower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Upper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变量名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Lower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Upper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47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-0.0009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Condutivity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76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Hardness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Organic Carbon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9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Solids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Trihalomethanes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1769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Chloramines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Turbidity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175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Sulfate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0.0619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287408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A1C7025C-9538-4DBE-BDEF-E7178C18556A}"/>
              </a:ext>
            </a:extLst>
          </p:cNvPr>
          <p:cNvSpPr txBox="1"/>
          <p:nvPr/>
        </p:nvSpPr>
        <p:spPr>
          <a:xfrm>
            <a:off x="507403" y="5843884"/>
            <a:ext cx="105852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由得到的两组区间，除了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这一变量外，其余变量的置信区间在组内都相同。原因是标准化后数据本身均值为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，且协方差矩阵等于相关系数矩阵，对角线元素为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，导致计算出的置信区间相同。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值置信区间不同的原因是我们对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这一变量采取的标准化方法不同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615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协方差矩阵相等性检验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8A97E17-F25C-434F-ACA1-3434EDBC49BB}"/>
              </a:ext>
            </a:extLst>
          </p:cNvPr>
          <p:cNvSpPr txBox="1"/>
          <p:nvPr/>
        </p:nvSpPr>
        <p:spPr>
          <a:xfrm>
            <a:off x="507402" y="1607235"/>
            <a:ext cx="10942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根据水体是否可以饮用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原数据集最后一列变量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将数据看作来自于两个 总体，对这两个总体进行协方差矩阵检验：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8DE532-A5EC-4D91-B90A-D3C9C0052AD2}"/>
                  </a:ext>
                </a:extLst>
              </p:cNvPr>
              <p:cNvSpPr txBox="1"/>
              <p:nvPr/>
            </p:nvSpPr>
            <p:spPr>
              <a:xfrm>
                <a:off x="4552461" y="2450984"/>
                <a:ext cx="187178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l-GR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CN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CN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8DE532-A5EC-4D91-B90A-D3C9C0052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61" y="2450984"/>
                <a:ext cx="1871785" cy="276999"/>
              </a:xfrm>
              <a:prstGeom prst="rect">
                <a:avLst/>
              </a:prstGeom>
              <a:blipFill>
                <a:blip r:embed="rId7"/>
                <a:stretch>
                  <a:fillRect t="-2174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EAB5E75-8D85-42E2-9F58-D030A4DBA616}"/>
                  </a:ext>
                </a:extLst>
              </p:cNvPr>
              <p:cNvSpPr txBox="1"/>
              <p:nvPr/>
            </p:nvSpPr>
            <p:spPr>
              <a:xfrm>
                <a:off x="3048842" y="2925401"/>
                <a:ext cx="6471707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altLang="zh-CN">
                                      <a:latin typeface="微软雅黑" panose="020B0503020204020204" pitchFamily="34" charset="-122"/>
                                      <a:ea typeface="微软雅黑" panose="020B0503020204020204" pitchFamily="34" charset="-122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altLang="zh-CN">
                                      <a:latin typeface="微软雅黑" panose="020B0503020204020204" pitchFamily="34" charset="-122"/>
                                      <a:ea typeface="微软雅黑" panose="020B0503020204020204" pitchFamily="34" charset="-122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465.5898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EAB5E75-8D85-42E2-9F58-D030A4DBA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42" y="2925401"/>
                <a:ext cx="6471707" cy="318164"/>
              </a:xfrm>
              <a:prstGeom prst="rect">
                <a:avLst/>
              </a:prstGeom>
              <a:blipFill>
                <a:blip r:embed="rId8"/>
                <a:stretch>
                  <a:fillRect l="-188" r="-471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D000F3E-C32C-498E-BB5C-885212DDCF40}"/>
                  </a:ext>
                </a:extLst>
              </p:cNvPr>
              <p:cNvSpPr txBox="1"/>
              <p:nvPr/>
            </p:nvSpPr>
            <p:spPr>
              <a:xfrm>
                <a:off x="202799" y="3703353"/>
                <a:ext cx="10942136" cy="575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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/>
                        <m:t>61.65623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D000F3E-C32C-498E-BB5C-885212DDC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99" y="3703353"/>
                <a:ext cx="10942136" cy="575414"/>
              </a:xfrm>
              <a:prstGeom prst="rect">
                <a:avLst/>
              </a:prstGeom>
              <a:blipFill>
                <a:blip r:embed="rId9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DE074B2-B9B3-41B8-8FF6-8062E50EEA83}"/>
              </a:ext>
            </a:extLst>
          </p:cNvPr>
          <p:cNvSpPr txBox="1"/>
          <p:nvPr/>
        </p:nvSpPr>
        <p:spPr>
          <a:xfrm>
            <a:off x="507402" y="2874233"/>
            <a:ext cx="247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经过计算：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42FEB9E-77B1-4B19-9CD1-FA676C1969D1}"/>
                  </a:ext>
                </a:extLst>
              </p:cNvPr>
              <p:cNvSpPr txBox="1"/>
              <p:nvPr/>
            </p:nvSpPr>
            <p:spPr>
              <a:xfrm>
                <a:off x="507402" y="4738555"/>
                <a:ext cx="9543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因为有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465.5898&gt;61.65623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，我们拒绝原假设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即认为两总体协方差矩阵不相等。</a:t>
                </a: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42FEB9E-77B1-4B19-9CD1-FA676C196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02" y="4738555"/>
                <a:ext cx="9543183" cy="369332"/>
              </a:xfrm>
              <a:prstGeom prst="rect">
                <a:avLst/>
              </a:prstGeom>
              <a:blipFill>
                <a:blip r:embed="rId10"/>
                <a:stretch>
                  <a:fillRect l="-511" t="-8197" r="-287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45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两总体均值相等性检验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A97E17-F25C-434F-ACA1-3434EDBC49BB}"/>
                  </a:ext>
                </a:extLst>
              </p:cNvPr>
              <p:cNvSpPr txBox="1"/>
              <p:nvPr/>
            </p:nvSpPr>
            <p:spPr>
              <a:xfrm>
                <a:off x="507401" y="1607235"/>
                <a:ext cx="112860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根据上一部分的博克斯检验，我们知道了这两个总体的协方差并不相等，并且满足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很大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所以采用协方差不等时的均值检验方法：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A97E17-F25C-434F-ACA1-3434EDBC4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01" y="1607235"/>
                <a:ext cx="11286013" cy="646331"/>
              </a:xfrm>
              <a:prstGeom prst="rect">
                <a:avLst/>
              </a:prstGeom>
              <a:blipFill>
                <a:blip r:embed="rId7"/>
                <a:stretch>
                  <a:fillRect l="-432" t="-5660" r="-37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D000F3E-C32C-498E-BB5C-885212DDCF40}"/>
                  </a:ext>
                </a:extLst>
              </p:cNvPr>
              <p:cNvSpPr txBox="1"/>
              <p:nvPr/>
            </p:nvSpPr>
            <p:spPr>
              <a:xfrm>
                <a:off x="116829" y="4061160"/>
                <a:ext cx="10942136" cy="397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6.91898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D000F3E-C32C-498E-BB5C-885212DDC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29" y="4061160"/>
                <a:ext cx="10942136" cy="397545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DE074B2-B9B3-41B8-8FF6-8062E50EEA83}"/>
              </a:ext>
            </a:extLst>
          </p:cNvPr>
          <p:cNvSpPr txBox="1"/>
          <p:nvPr/>
        </p:nvSpPr>
        <p:spPr>
          <a:xfrm>
            <a:off x="569925" y="2972697"/>
            <a:ext cx="247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经过计算：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42FEB9E-77B1-4B19-9CD1-FA676C1969D1}"/>
                  </a:ext>
                </a:extLst>
              </p:cNvPr>
              <p:cNvSpPr txBox="1"/>
              <p:nvPr/>
            </p:nvSpPr>
            <p:spPr>
              <a:xfrm>
                <a:off x="507402" y="4458705"/>
                <a:ext cx="9543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因为有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6.67&lt;16.91898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，我们不能拒绝原假设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即认为两总体均值并没有显著差异。</a:t>
                </a: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42FEB9E-77B1-4B19-9CD1-FA676C196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02" y="4458705"/>
                <a:ext cx="9543183" cy="369332"/>
              </a:xfrm>
              <a:prstGeom prst="rect">
                <a:avLst/>
              </a:prstGeom>
              <a:blipFill>
                <a:blip r:embed="rId9"/>
                <a:stretch>
                  <a:fillRect l="-511" t="-8197" r="-287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6E77CEE-0F87-4600-A0A1-73DAD5D8AA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830126"/>
              </p:ext>
            </p:extLst>
          </p:nvPr>
        </p:nvGraphicFramePr>
        <p:xfrm>
          <a:off x="3641670" y="3284017"/>
          <a:ext cx="46736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881080" imgH="435240" progId="Equation.AxMath">
                  <p:embed/>
                </p:oleObj>
              </mc:Choice>
              <mc:Fallback>
                <p:oleObj name="AxMath" r:id="rId10" imgW="2881080" imgH="435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41670" y="3284017"/>
                        <a:ext cx="467360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02272DC-3A9B-41AF-AD90-562187387D73}"/>
                  </a:ext>
                </a:extLst>
              </p:cNvPr>
              <p:cNvSpPr txBox="1"/>
              <p:nvPr/>
            </p:nvSpPr>
            <p:spPr>
              <a:xfrm>
                <a:off x="4552461" y="2450984"/>
                <a:ext cx="187178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l-GR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02272DC-3A9B-41AF-AD90-562187387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61" y="2450984"/>
                <a:ext cx="1871785" cy="276999"/>
              </a:xfrm>
              <a:prstGeom prst="rect">
                <a:avLst/>
              </a:prstGeom>
              <a:blipFill>
                <a:blip r:embed="rId12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DB37A64E-DD55-4275-8205-533DF7C9BBEA}"/>
              </a:ext>
            </a:extLst>
          </p:cNvPr>
          <p:cNvSpPr txBox="1"/>
          <p:nvPr/>
        </p:nvSpPr>
        <p:spPr>
          <a:xfrm>
            <a:off x="507401" y="4808504"/>
            <a:ext cx="11536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根据书本上的介绍，当样本量较大时，对两总体的均值判断不需要正态性假设，对原数据进行均值检验</a:t>
            </a:r>
            <a:r>
              <a:rPr lang="zh-CN" altLang="en-US" dirty="0"/>
              <a:t>：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E2C123B7-24FF-459D-9005-7F6FFEC90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668057"/>
              </p:ext>
            </p:extLst>
          </p:nvPr>
        </p:nvGraphicFramePr>
        <p:xfrm>
          <a:off x="3511495" y="5406546"/>
          <a:ext cx="49339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3041640" imgH="435240" progId="Equation.AxMath">
                  <p:embed/>
                </p:oleObj>
              </mc:Choice>
              <mc:Fallback>
                <p:oleObj name="AxMath" r:id="rId13" imgW="3041640" imgH="4352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6E77CEE-0F87-4600-A0A1-73DAD5D8AA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11495" y="5406546"/>
                        <a:ext cx="49339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A66957E-0A4C-4F9F-A062-6CDC69FB23B4}"/>
                  </a:ext>
                </a:extLst>
              </p:cNvPr>
              <p:cNvSpPr txBox="1"/>
              <p:nvPr/>
            </p:nvSpPr>
            <p:spPr>
              <a:xfrm>
                <a:off x="534933" y="6068573"/>
                <a:ext cx="107035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同样，有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6.9138&lt;16.91898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，我们不能拒绝原假设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即在原数据中两总体均值也没有显著差异。</a:t>
                </a: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A66957E-0A4C-4F9F-A062-6CDC69FB2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33" y="6068573"/>
                <a:ext cx="10703590" cy="646331"/>
              </a:xfrm>
              <a:prstGeom prst="rect">
                <a:avLst/>
              </a:prstGeom>
              <a:blipFill>
                <a:blip r:embed="rId15"/>
                <a:stretch>
                  <a:fillRect l="-513" t="-5660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3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71700"/>
            <a:ext cx="12192000" cy="283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98186" y="2485604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判别与分类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94531" y="3274973"/>
            <a:ext cx="5708293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希望通过对于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个变量之间的模型建立来得到判断水质的饮用性的合理判断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2066515" y="2676516"/>
            <a:ext cx="1895094" cy="1895094"/>
            <a:chOff x="456294" y="1959430"/>
            <a:chExt cx="2148114" cy="2148114"/>
          </a:xfrm>
        </p:grpSpPr>
        <p:sp>
          <p:nvSpPr>
            <p:cNvPr id="6" name="椭圆 5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8527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95421" y="2692193"/>
            <a:ext cx="1494972" cy="149497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4A66A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492976" y="2692193"/>
            <a:ext cx="1494972" cy="1494972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4A66A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869242" y="2694214"/>
            <a:ext cx="1494972" cy="1494972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4A66A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77661" y="4331359"/>
            <a:ext cx="253049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当不同类别下的协方差矩阵相等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87009" y="4331359"/>
            <a:ext cx="2530492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当不同类别下的协方差矩阵不相等，但符合正态性假设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351482" y="4333380"/>
            <a:ext cx="2530492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黑盒子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655931" y="2414650"/>
            <a:ext cx="2199822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5133278" y="2414650"/>
            <a:ext cx="2199822" cy="0"/>
          </a:xfrm>
          <a:prstGeom prst="line">
            <a:avLst/>
          </a:prstGeom>
          <a:noFill/>
          <a:ln w="6350" cap="flat" cmpd="sng" algn="ctr">
            <a:solidFill>
              <a:schemeClr val="accent2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8514517" y="2416671"/>
            <a:ext cx="2199822" cy="0"/>
          </a:xfrm>
          <a:prstGeom prst="line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22" name="KSO_Shape"/>
          <p:cNvSpPr>
            <a:spLocks/>
          </p:cNvSpPr>
          <p:nvPr/>
        </p:nvSpPr>
        <p:spPr bwMode="auto">
          <a:xfrm>
            <a:off x="5956043" y="3030103"/>
            <a:ext cx="554292" cy="819151"/>
          </a:xfrm>
          <a:custGeom>
            <a:avLst/>
            <a:gdLst/>
            <a:ahLst/>
            <a:cxnLst/>
            <a:rect l="0" t="0" r="r" b="b"/>
            <a:pathLst>
              <a:path w="760413" h="1123951">
                <a:moveTo>
                  <a:pt x="556062" y="689979"/>
                </a:moveTo>
                <a:lnTo>
                  <a:pt x="552429" y="690206"/>
                </a:lnTo>
                <a:lnTo>
                  <a:pt x="549250" y="690432"/>
                </a:lnTo>
                <a:lnTo>
                  <a:pt x="546299" y="690886"/>
                </a:lnTo>
                <a:lnTo>
                  <a:pt x="543120" y="691339"/>
                </a:lnTo>
                <a:lnTo>
                  <a:pt x="539941" y="692020"/>
                </a:lnTo>
                <a:lnTo>
                  <a:pt x="536989" y="692927"/>
                </a:lnTo>
                <a:lnTo>
                  <a:pt x="534038" y="694060"/>
                </a:lnTo>
                <a:lnTo>
                  <a:pt x="531086" y="694967"/>
                </a:lnTo>
                <a:lnTo>
                  <a:pt x="528361" y="696328"/>
                </a:lnTo>
                <a:lnTo>
                  <a:pt x="525637" y="697688"/>
                </a:lnTo>
                <a:lnTo>
                  <a:pt x="520414" y="701089"/>
                </a:lnTo>
                <a:lnTo>
                  <a:pt x="515419" y="704717"/>
                </a:lnTo>
                <a:lnTo>
                  <a:pt x="510878" y="708798"/>
                </a:lnTo>
                <a:lnTo>
                  <a:pt x="506791" y="713106"/>
                </a:lnTo>
                <a:lnTo>
                  <a:pt x="503158" y="718094"/>
                </a:lnTo>
                <a:lnTo>
                  <a:pt x="499752" y="723536"/>
                </a:lnTo>
                <a:lnTo>
                  <a:pt x="498617" y="726257"/>
                </a:lnTo>
                <a:lnTo>
                  <a:pt x="497027" y="728978"/>
                </a:lnTo>
                <a:lnTo>
                  <a:pt x="496119" y="731925"/>
                </a:lnTo>
                <a:lnTo>
                  <a:pt x="495211" y="734873"/>
                </a:lnTo>
                <a:lnTo>
                  <a:pt x="494076" y="737820"/>
                </a:lnTo>
                <a:lnTo>
                  <a:pt x="493622" y="740768"/>
                </a:lnTo>
                <a:lnTo>
                  <a:pt x="492940" y="744169"/>
                </a:lnTo>
                <a:lnTo>
                  <a:pt x="492713" y="747116"/>
                </a:lnTo>
                <a:lnTo>
                  <a:pt x="492259" y="750291"/>
                </a:lnTo>
                <a:lnTo>
                  <a:pt x="492032" y="753918"/>
                </a:lnTo>
                <a:lnTo>
                  <a:pt x="492259" y="757093"/>
                </a:lnTo>
                <a:lnTo>
                  <a:pt x="492713" y="760267"/>
                </a:lnTo>
                <a:lnTo>
                  <a:pt x="492940" y="763215"/>
                </a:lnTo>
                <a:lnTo>
                  <a:pt x="493622" y="766616"/>
                </a:lnTo>
                <a:lnTo>
                  <a:pt x="494076" y="769563"/>
                </a:lnTo>
                <a:lnTo>
                  <a:pt x="495211" y="772511"/>
                </a:lnTo>
                <a:lnTo>
                  <a:pt x="496119" y="775458"/>
                </a:lnTo>
                <a:lnTo>
                  <a:pt x="497027" y="778406"/>
                </a:lnTo>
                <a:lnTo>
                  <a:pt x="498617" y="781353"/>
                </a:lnTo>
                <a:lnTo>
                  <a:pt x="499752" y="784074"/>
                </a:lnTo>
                <a:lnTo>
                  <a:pt x="503158" y="789289"/>
                </a:lnTo>
                <a:lnTo>
                  <a:pt x="506791" y="794277"/>
                </a:lnTo>
                <a:lnTo>
                  <a:pt x="510878" y="798585"/>
                </a:lnTo>
                <a:lnTo>
                  <a:pt x="515419" y="802667"/>
                </a:lnTo>
                <a:lnTo>
                  <a:pt x="520414" y="806521"/>
                </a:lnTo>
                <a:lnTo>
                  <a:pt x="525637" y="809695"/>
                </a:lnTo>
                <a:lnTo>
                  <a:pt x="528361" y="810829"/>
                </a:lnTo>
                <a:lnTo>
                  <a:pt x="531086" y="812416"/>
                </a:lnTo>
                <a:lnTo>
                  <a:pt x="534038" y="813323"/>
                </a:lnTo>
                <a:lnTo>
                  <a:pt x="536989" y="814457"/>
                </a:lnTo>
                <a:lnTo>
                  <a:pt x="539941" y="815364"/>
                </a:lnTo>
                <a:lnTo>
                  <a:pt x="543120" y="816044"/>
                </a:lnTo>
                <a:lnTo>
                  <a:pt x="546299" y="816724"/>
                </a:lnTo>
                <a:lnTo>
                  <a:pt x="549250" y="816951"/>
                </a:lnTo>
                <a:lnTo>
                  <a:pt x="552429" y="817178"/>
                </a:lnTo>
                <a:lnTo>
                  <a:pt x="556062" y="817404"/>
                </a:lnTo>
                <a:lnTo>
                  <a:pt x="559241" y="817178"/>
                </a:lnTo>
                <a:lnTo>
                  <a:pt x="562420" y="816951"/>
                </a:lnTo>
                <a:lnTo>
                  <a:pt x="565371" y="816724"/>
                </a:lnTo>
                <a:lnTo>
                  <a:pt x="568777" y="816044"/>
                </a:lnTo>
                <a:lnTo>
                  <a:pt x="571729" y="815364"/>
                </a:lnTo>
                <a:lnTo>
                  <a:pt x="574681" y="814457"/>
                </a:lnTo>
                <a:lnTo>
                  <a:pt x="577633" y="813323"/>
                </a:lnTo>
                <a:lnTo>
                  <a:pt x="580811" y="812416"/>
                </a:lnTo>
                <a:lnTo>
                  <a:pt x="583536" y="811056"/>
                </a:lnTo>
                <a:lnTo>
                  <a:pt x="586261" y="809695"/>
                </a:lnTo>
                <a:lnTo>
                  <a:pt x="591483" y="806521"/>
                </a:lnTo>
                <a:lnTo>
                  <a:pt x="596478" y="802667"/>
                </a:lnTo>
                <a:lnTo>
                  <a:pt x="601019" y="798585"/>
                </a:lnTo>
                <a:lnTo>
                  <a:pt x="604879" y="794277"/>
                </a:lnTo>
                <a:lnTo>
                  <a:pt x="608739" y="789289"/>
                </a:lnTo>
                <a:lnTo>
                  <a:pt x="611918" y="784074"/>
                </a:lnTo>
                <a:lnTo>
                  <a:pt x="613280" y="781353"/>
                </a:lnTo>
                <a:lnTo>
                  <a:pt x="614643" y="778406"/>
                </a:lnTo>
                <a:lnTo>
                  <a:pt x="615551" y="775458"/>
                </a:lnTo>
                <a:lnTo>
                  <a:pt x="616686" y="772511"/>
                </a:lnTo>
                <a:lnTo>
                  <a:pt x="617595" y="769563"/>
                </a:lnTo>
                <a:lnTo>
                  <a:pt x="618276" y="766616"/>
                </a:lnTo>
                <a:lnTo>
                  <a:pt x="618957" y="763215"/>
                </a:lnTo>
                <a:lnTo>
                  <a:pt x="619184" y="760267"/>
                </a:lnTo>
                <a:lnTo>
                  <a:pt x="619411" y="757093"/>
                </a:lnTo>
                <a:lnTo>
                  <a:pt x="619638" y="753918"/>
                </a:lnTo>
                <a:lnTo>
                  <a:pt x="619411" y="750291"/>
                </a:lnTo>
                <a:lnTo>
                  <a:pt x="619184" y="747116"/>
                </a:lnTo>
                <a:lnTo>
                  <a:pt x="618957" y="744169"/>
                </a:lnTo>
                <a:lnTo>
                  <a:pt x="618276" y="740768"/>
                </a:lnTo>
                <a:lnTo>
                  <a:pt x="617595" y="737820"/>
                </a:lnTo>
                <a:lnTo>
                  <a:pt x="616686" y="734873"/>
                </a:lnTo>
                <a:lnTo>
                  <a:pt x="615551" y="731925"/>
                </a:lnTo>
                <a:lnTo>
                  <a:pt x="614643" y="728978"/>
                </a:lnTo>
                <a:lnTo>
                  <a:pt x="613280" y="726257"/>
                </a:lnTo>
                <a:lnTo>
                  <a:pt x="611918" y="723536"/>
                </a:lnTo>
                <a:lnTo>
                  <a:pt x="608739" y="718094"/>
                </a:lnTo>
                <a:lnTo>
                  <a:pt x="604879" y="713106"/>
                </a:lnTo>
                <a:lnTo>
                  <a:pt x="601019" y="708798"/>
                </a:lnTo>
                <a:lnTo>
                  <a:pt x="596478" y="704717"/>
                </a:lnTo>
                <a:lnTo>
                  <a:pt x="591483" y="701089"/>
                </a:lnTo>
                <a:lnTo>
                  <a:pt x="586261" y="697688"/>
                </a:lnTo>
                <a:lnTo>
                  <a:pt x="583536" y="696328"/>
                </a:lnTo>
                <a:lnTo>
                  <a:pt x="580811" y="694967"/>
                </a:lnTo>
                <a:lnTo>
                  <a:pt x="577633" y="694060"/>
                </a:lnTo>
                <a:lnTo>
                  <a:pt x="574681" y="692927"/>
                </a:lnTo>
                <a:lnTo>
                  <a:pt x="571729" y="692020"/>
                </a:lnTo>
                <a:lnTo>
                  <a:pt x="568777" y="691339"/>
                </a:lnTo>
                <a:lnTo>
                  <a:pt x="565371" y="690886"/>
                </a:lnTo>
                <a:lnTo>
                  <a:pt x="562420" y="690432"/>
                </a:lnTo>
                <a:lnTo>
                  <a:pt x="559241" y="690206"/>
                </a:lnTo>
                <a:lnTo>
                  <a:pt x="556062" y="689979"/>
                </a:lnTo>
                <a:close/>
                <a:moveTo>
                  <a:pt x="199810" y="689979"/>
                </a:moveTo>
                <a:lnTo>
                  <a:pt x="196631" y="690206"/>
                </a:lnTo>
                <a:lnTo>
                  <a:pt x="193453" y="690886"/>
                </a:lnTo>
                <a:lnTo>
                  <a:pt x="190047" y="691339"/>
                </a:lnTo>
                <a:lnTo>
                  <a:pt x="187095" y="692020"/>
                </a:lnTo>
                <a:lnTo>
                  <a:pt x="184143" y="692927"/>
                </a:lnTo>
                <a:lnTo>
                  <a:pt x="181192" y="694060"/>
                </a:lnTo>
                <a:lnTo>
                  <a:pt x="178240" y="694967"/>
                </a:lnTo>
                <a:lnTo>
                  <a:pt x="175515" y="696328"/>
                </a:lnTo>
                <a:lnTo>
                  <a:pt x="172563" y="697688"/>
                </a:lnTo>
                <a:lnTo>
                  <a:pt x="167341" y="701089"/>
                </a:lnTo>
                <a:lnTo>
                  <a:pt x="162573" y="704490"/>
                </a:lnTo>
                <a:lnTo>
                  <a:pt x="158032" y="708798"/>
                </a:lnTo>
                <a:lnTo>
                  <a:pt x="153945" y="713106"/>
                </a:lnTo>
                <a:lnTo>
                  <a:pt x="150085" y="718094"/>
                </a:lnTo>
                <a:lnTo>
                  <a:pt x="146906" y="723536"/>
                </a:lnTo>
                <a:lnTo>
                  <a:pt x="145771" y="726257"/>
                </a:lnTo>
                <a:lnTo>
                  <a:pt x="144408" y="728978"/>
                </a:lnTo>
                <a:lnTo>
                  <a:pt x="143273" y="731925"/>
                </a:lnTo>
                <a:lnTo>
                  <a:pt x="142138" y="734646"/>
                </a:lnTo>
                <a:lnTo>
                  <a:pt x="141457" y="737820"/>
                </a:lnTo>
                <a:lnTo>
                  <a:pt x="140775" y="740768"/>
                </a:lnTo>
                <a:lnTo>
                  <a:pt x="140321" y="743942"/>
                </a:lnTo>
                <a:lnTo>
                  <a:pt x="139640" y="747116"/>
                </a:lnTo>
                <a:lnTo>
                  <a:pt x="139413" y="750291"/>
                </a:lnTo>
                <a:lnTo>
                  <a:pt x="139413" y="753692"/>
                </a:lnTo>
                <a:lnTo>
                  <a:pt x="139413" y="756866"/>
                </a:lnTo>
                <a:lnTo>
                  <a:pt x="139640" y="760040"/>
                </a:lnTo>
                <a:lnTo>
                  <a:pt x="140321" y="763215"/>
                </a:lnTo>
                <a:lnTo>
                  <a:pt x="140775" y="766616"/>
                </a:lnTo>
                <a:lnTo>
                  <a:pt x="141457" y="769563"/>
                </a:lnTo>
                <a:lnTo>
                  <a:pt x="142138" y="772511"/>
                </a:lnTo>
                <a:lnTo>
                  <a:pt x="143273" y="775458"/>
                </a:lnTo>
                <a:lnTo>
                  <a:pt x="144408" y="778406"/>
                </a:lnTo>
                <a:lnTo>
                  <a:pt x="145771" y="781353"/>
                </a:lnTo>
                <a:lnTo>
                  <a:pt x="146906" y="784074"/>
                </a:lnTo>
                <a:lnTo>
                  <a:pt x="150085" y="789289"/>
                </a:lnTo>
                <a:lnTo>
                  <a:pt x="153945" y="794277"/>
                </a:lnTo>
                <a:lnTo>
                  <a:pt x="158032" y="798585"/>
                </a:lnTo>
                <a:lnTo>
                  <a:pt x="162573" y="802667"/>
                </a:lnTo>
                <a:lnTo>
                  <a:pt x="167341" y="806521"/>
                </a:lnTo>
                <a:lnTo>
                  <a:pt x="172563" y="809695"/>
                </a:lnTo>
                <a:lnTo>
                  <a:pt x="175515" y="810829"/>
                </a:lnTo>
                <a:lnTo>
                  <a:pt x="178240" y="812190"/>
                </a:lnTo>
                <a:lnTo>
                  <a:pt x="181192" y="813323"/>
                </a:lnTo>
                <a:lnTo>
                  <a:pt x="184143" y="814457"/>
                </a:lnTo>
                <a:lnTo>
                  <a:pt x="187095" y="815137"/>
                </a:lnTo>
                <a:lnTo>
                  <a:pt x="190047" y="815817"/>
                </a:lnTo>
                <a:lnTo>
                  <a:pt x="193453" y="816724"/>
                </a:lnTo>
                <a:lnTo>
                  <a:pt x="196631" y="816951"/>
                </a:lnTo>
                <a:lnTo>
                  <a:pt x="199810" y="817178"/>
                </a:lnTo>
                <a:lnTo>
                  <a:pt x="203216" y="817178"/>
                </a:lnTo>
                <a:lnTo>
                  <a:pt x="206395" y="817178"/>
                </a:lnTo>
                <a:lnTo>
                  <a:pt x="209574" y="816951"/>
                </a:lnTo>
                <a:lnTo>
                  <a:pt x="212752" y="816724"/>
                </a:lnTo>
                <a:lnTo>
                  <a:pt x="215931" y="815817"/>
                </a:lnTo>
                <a:lnTo>
                  <a:pt x="219110" y="815137"/>
                </a:lnTo>
                <a:lnTo>
                  <a:pt x="222062" y="814457"/>
                </a:lnTo>
                <a:lnTo>
                  <a:pt x="225013" y="813323"/>
                </a:lnTo>
                <a:lnTo>
                  <a:pt x="227738" y="812190"/>
                </a:lnTo>
                <a:lnTo>
                  <a:pt x="230463" y="810829"/>
                </a:lnTo>
                <a:lnTo>
                  <a:pt x="233415" y="809695"/>
                </a:lnTo>
                <a:lnTo>
                  <a:pt x="238637" y="806521"/>
                </a:lnTo>
                <a:lnTo>
                  <a:pt x="243632" y="802667"/>
                </a:lnTo>
                <a:lnTo>
                  <a:pt x="247946" y="798585"/>
                </a:lnTo>
                <a:lnTo>
                  <a:pt x="252260" y="794277"/>
                </a:lnTo>
                <a:lnTo>
                  <a:pt x="255666" y="789289"/>
                </a:lnTo>
                <a:lnTo>
                  <a:pt x="259072" y="784074"/>
                </a:lnTo>
                <a:lnTo>
                  <a:pt x="260434" y="781353"/>
                </a:lnTo>
                <a:lnTo>
                  <a:pt x="261797" y="778406"/>
                </a:lnTo>
                <a:lnTo>
                  <a:pt x="262932" y="775458"/>
                </a:lnTo>
                <a:lnTo>
                  <a:pt x="264067" y="772511"/>
                </a:lnTo>
                <a:lnTo>
                  <a:pt x="264748" y="769563"/>
                </a:lnTo>
                <a:lnTo>
                  <a:pt x="265430" y="766616"/>
                </a:lnTo>
                <a:lnTo>
                  <a:pt x="265884" y="763215"/>
                </a:lnTo>
                <a:lnTo>
                  <a:pt x="266565" y="760040"/>
                </a:lnTo>
                <a:lnTo>
                  <a:pt x="266792" y="756866"/>
                </a:lnTo>
                <a:lnTo>
                  <a:pt x="266792" y="753692"/>
                </a:lnTo>
                <a:lnTo>
                  <a:pt x="266792" y="750291"/>
                </a:lnTo>
                <a:lnTo>
                  <a:pt x="266565" y="747116"/>
                </a:lnTo>
                <a:lnTo>
                  <a:pt x="265884" y="743942"/>
                </a:lnTo>
                <a:lnTo>
                  <a:pt x="265430" y="740768"/>
                </a:lnTo>
                <a:lnTo>
                  <a:pt x="264748" y="737820"/>
                </a:lnTo>
                <a:lnTo>
                  <a:pt x="264067" y="734646"/>
                </a:lnTo>
                <a:lnTo>
                  <a:pt x="262932" y="731925"/>
                </a:lnTo>
                <a:lnTo>
                  <a:pt x="261797" y="728978"/>
                </a:lnTo>
                <a:lnTo>
                  <a:pt x="260434" y="726257"/>
                </a:lnTo>
                <a:lnTo>
                  <a:pt x="259072" y="723536"/>
                </a:lnTo>
                <a:lnTo>
                  <a:pt x="255666" y="718094"/>
                </a:lnTo>
                <a:lnTo>
                  <a:pt x="252260" y="713106"/>
                </a:lnTo>
                <a:lnTo>
                  <a:pt x="247946" y="708798"/>
                </a:lnTo>
                <a:lnTo>
                  <a:pt x="243632" y="704490"/>
                </a:lnTo>
                <a:lnTo>
                  <a:pt x="238637" y="701089"/>
                </a:lnTo>
                <a:lnTo>
                  <a:pt x="233415" y="697688"/>
                </a:lnTo>
                <a:lnTo>
                  <a:pt x="230463" y="696328"/>
                </a:lnTo>
                <a:lnTo>
                  <a:pt x="227738" y="694967"/>
                </a:lnTo>
                <a:lnTo>
                  <a:pt x="225013" y="694060"/>
                </a:lnTo>
                <a:lnTo>
                  <a:pt x="222062" y="692927"/>
                </a:lnTo>
                <a:lnTo>
                  <a:pt x="219110" y="692020"/>
                </a:lnTo>
                <a:lnTo>
                  <a:pt x="215931" y="691339"/>
                </a:lnTo>
                <a:lnTo>
                  <a:pt x="212752" y="690886"/>
                </a:lnTo>
                <a:lnTo>
                  <a:pt x="209574" y="690206"/>
                </a:lnTo>
                <a:lnTo>
                  <a:pt x="206395" y="689979"/>
                </a:lnTo>
                <a:lnTo>
                  <a:pt x="203216" y="689979"/>
                </a:lnTo>
                <a:lnTo>
                  <a:pt x="199810" y="689979"/>
                </a:lnTo>
                <a:close/>
                <a:moveTo>
                  <a:pt x="201627" y="243083"/>
                </a:moveTo>
                <a:lnTo>
                  <a:pt x="197313" y="243310"/>
                </a:lnTo>
                <a:lnTo>
                  <a:pt x="193453" y="243763"/>
                </a:lnTo>
                <a:lnTo>
                  <a:pt x="189366" y="244443"/>
                </a:lnTo>
                <a:lnTo>
                  <a:pt x="185733" y="245123"/>
                </a:lnTo>
                <a:lnTo>
                  <a:pt x="181873" y="246257"/>
                </a:lnTo>
                <a:lnTo>
                  <a:pt x="178467" y="247391"/>
                </a:lnTo>
                <a:lnTo>
                  <a:pt x="174834" y="248978"/>
                </a:lnTo>
                <a:lnTo>
                  <a:pt x="171428" y="250112"/>
                </a:lnTo>
                <a:lnTo>
                  <a:pt x="168476" y="251926"/>
                </a:lnTo>
                <a:lnTo>
                  <a:pt x="165525" y="253739"/>
                </a:lnTo>
                <a:lnTo>
                  <a:pt x="162346" y="255780"/>
                </a:lnTo>
                <a:lnTo>
                  <a:pt x="159621" y="257594"/>
                </a:lnTo>
                <a:lnTo>
                  <a:pt x="156896" y="259861"/>
                </a:lnTo>
                <a:lnTo>
                  <a:pt x="154399" y="262129"/>
                </a:lnTo>
                <a:lnTo>
                  <a:pt x="152128" y="264623"/>
                </a:lnTo>
                <a:lnTo>
                  <a:pt x="149858" y="267117"/>
                </a:lnTo>
                <a:lnTo>
                  <a:pt x="148041" y="269838"/>
                </a:lnTo>
                <a:lnTo>
                  <a:pt x="145998" y="272558"/>
                </a:lnTo>
                <a:lnTo>
                  <a:pt x="144181" y="275506"/>
                </a:lnTo>
                <a:lnTo>
                  <a:pt x="142365" y="278454"/>
                </a:lnTo>
                <a:lnTo>
                  <a:pt x="141002" y="281628"/>
                </a:lnTo>
                <a:lnTo>
                  <a:pt x="139640" y="284575"/>
                </a:lnTo>
                <a:lnTo>
                  <a:pt x="138505" y="287750"/>
                </a:lnTo>
                <a:lnTo>
                  <a:pt x="137143" y="291151"/>
                </a:lnTo>
                <a:lnTo>
                  <a:pt x="136461" y="294325"/>
                </a:lnTo>
                <a:lnTo>
                  <a:pt x="135553" y="297726"/>
                </a:lnTo>
                <a:lnTo>
                  <a:pt x="134872" y="301354"/>
                </a:lnTo>
                <a:lnTo>
                  <a:pt x="134418" y="304755"/>
                </a:lnTo>
                <a:lnTo>
                  <a:pt x="133964" y="308156"/>
                </a:lnTo>
                <a:lnTo>
                  <a:pt x="133737" y="315412"/>
                </a:lnTo>
                <a:lnTo>
                  <a:pt x="133737" y="408600"/>
                </a:lnTo>
                <a:lnTo>
                  <a:pt x="133737" y="412908"/>
                </a:lnTo>
                <a:lnTo>
                  <a:pt x="133964" y="416989"/>
                </a:lnTo>
                <a:lnTo>
                  <a:pt x="134418" y="420844"/>
                </a:lnTo>
                <a:lnTo>
                  <a:pt x="134872" y="424698"/>
                </a:lnTo>
                <a:lnTo>
                  <a:pt x="136007" y="428326"/>
                </a:lnTo>
                <a:lnTo>
                  <a:pt x="136688" y="432180"/>
                </a:lnTo>
                <a:lnTo>
                  <a:pt x="138051" y="435581"/>
                </a:lnTo>
                <a:lnTo>
                  <a:pt x="139186" y="438756"/>
                </a:lnTo>
                <a:lnTo>
                  <a:pt x="140775" y="442157"/>
                </a:lnTo>
                <a:lnTo>
                  <a:pt x="142138" y="445331"/>
                </a:lnTo>
                <a:lnTo>
                  <a:pt x="143954" y="448279"/>
                </a:lnTo>
                <a:lnTo>
                  <a:pt x="145998" y="451226"/>
                </a:lnTo>
                <a:lnTo>
                  <a:pt x="148041" y="453947"/>
                </a:lnTo>
                <a:lnTo>
                  <a:pt x="150085" y="456895"/>
                </a:lnTo>
                <a:lnTo>
                  <a:pt x="152355" y="459389"/>
                </a:lnTo>
                <a:lnTo>
                  <a:pt x="154626" y="461429"/>
                </a:lnTo>
                <a:lnTo>
                  <a:pt x="157124" y="463697"/>
                </a:lnTo>
                <a:lnTo>
                  <a:pt x="159848" y="465964"/>
                </a:lnTo>
                <a:lnTo>
                  <a:pt x="162573" y="468005"/>
                </a:lnTo>
                <a:lnTo>
                  <a:pt x="165525" y="470045"/>
                </a:lnTo>
                <a:lnTo>
                  <a:pt x="168476" y="471406"/>
                </a:lnTo>
                <a:lnTo>
                  <a:pt x="171428" y="473220"/>
                </a:lnTo>
                <a:lnTo>
                  <a:pt x="174607" y="474807"/>
                </a:lnTo>
                <a:lnTo>
                  <a:pt x="178013" y="475940"/>
                </a:lnTo>
                <a:lnTo>
                  <a:pt x="181192" y="477074"/>
                </a:lnTo>
                <a:lnTo>
                  <a:pt x="184597" y="477981"/>
                </a:lnTo>
                <a:lnTo>
                  <a:pt x="187776" y="478888"/>
                </a:lnTo>
                <a:lnTo>
                  <a:pt x="191409" y="479795"/>
                </a:lnTo>
                <a:lnTo>
                  <a:pt x="195042" y="480248"/>
                </a:lnTo>
                <a:lnTo>
                  <a:pt x="198675" y="480702"/>
                </a:lnTo>
                <a:lnTo>
                  <a:pt x="202308" y="480702"/>
                </a:lnTo>
                <a:lnTo>
                  <a:pt x="206168" y="480929"/>
                </a:lnTo>
                <a:lnTo>
                  <a:pt x="554246" y="480929"/>
                </a:lnTo>
                <a:lnTo>
                  <a:pt x="557879" y="480702"/>
                </a:lnTo>
                <a:lnTo>
                  <a:pt x="561739" y="480702"/>
                </a:lnTo>
                <a:lnTo>
                  <a:pt x="565144" y="480248"/>
                </a:lnTo>
                <a:lnTo>
                  <a:pt x="569004" y="479795"/>
                </a:lnTo>
                <a:lnTo>
                  <a:pt x="572410" y="478888"/>
                </a:lnTo>
                <a:lnTo>
                  <a:pt x="576043" y="477981"/>
                </a:lnTo>
                <a:lnTo>
                  <a:pt x="579222" y="477074"/>
                </a:lnTo>
                <a:lnTo>
                  <a:pt x="582401" y="475940"/>
                </a:lnTo>
                <a:lnTo>
                  <a:pt x="585580" y="474807"/>
                </a:lnTo>
                <a:lnTo>
                  <a:pt x="588985" y="473220"/>
                </a:lnTo>
                <a:lnTo>
                  <a:pt x="591937" y="471406"/>
                </a:lnTo>
                <a:lnTo>
                  <a:pt x="594889" y="470045"/>
                </a:lnTo>
                <a:lnTo>
                  <a:pt x="597614" y="468005"/>
                </a:lnTo>
                <a:lnTo>
                  <a:pt x="600338" y="465964"/>
                </a:lnTo>
                <a:lnTo>
                  <a:pt x="603063" y="463697"/>
                </a:lnTo>
                <a:lnTo>
                  <a:pt x="605561" y="461429"/>
                </a:lnTo>
                <a:lnTo>
                  <a:pt x="607831" y="459389"/>
                </a:lnTo>
                <a:lnTo>
                  <a:pt x="610329" y="456895"/>
                </a:lnTo>
                <a:lnTo>
                  <a:pt x="612372" y="453947"/>
                </a:lnTo>
                <a:lnTo>
                  <a:pt x="614416" y="451226"/>
                </a:lnTo>
                <a:lnTo>
                  <a:pt x="616459" y="448279"/>
                </a:lnTo>
                <a:lnTo>
                  <a:pt x="618049" y="445331"/>
                </a:lnTo>
                <a:lnTo>
                  <a:pt x="619638" y="442157"/>
                </a:lnTo>
                <a:lnTo>
                  <a:pt x="621227" y="438756"/>
                </a:lnTo>
                <a:lnTo>
                  <a:pt x="622363" y="435581"/>
                </a:lnTo>
                <a:lnTo>
                  <a:pt x="623725" y="432180"/>
                </a:lnTo>
                <a:lnTo>
                  <a:pt x="624633" y="428326"/>
                </a:lnTo>
                <a:lnTo>
                  <a:pt x="625314" y="424698"/>
                </a:lnTo>
                <a:lnTo>
                  <a:pt x="625769" y="420844"/>
                </a:lnTo>
                <a:lnTo>
                  <a:pt x="626450" y="416989"/>
                </a:lnTo>
                <a:lnTo>
                  <a:pt x="626677" y="412908"/>
                </a:lnTo>
                <a:lnTo>
                  <a:pt x="626677" y="408600"/>
                </a:lnTo>
                <a:lnTo>
                  <a:pt x="626677" y="315412"/>
                </a:lnTo>
                <a:lnTo>
                  <a:pt x="626450" y="308156"/>
                </a:lnTo>
                <a:lnTo>
                  <a:pt x="626223" y="304755"/>
                </a:lnTo>
                <a:lnTo>
                  <a:pt x="625314" y="301354"/>
                </a:lnTo>
                <a:lnTo>
                  <a:pt x="624860" y="297726"/>
                </a:lnTo>
                <a:lnTo>
                  <a:pt x="624179" y="294325"/>
                </a:lnTo>
                <a:lnTo>
                  <a:pt x="623044" y="291151"/>
                </a:lnTo>
                <a:lnTo>
                  <a:pt x="621909" y="287750"/>
                </a:lnTo>
                <a:lnTo>
                  <a:pt x="620773" y="284575"/>
                </a:lnTo>
                <a:lnTo>
                  <a:pt x="619411" y="281628"/>
                </a:lnTo>
                <a:lnTo>
                  <a:pt x="617822" y="278454"/>
                </a:lnTo>
                <a:lnTo>
                  <a:pt x="616232" y="275506"/>
                </a:lnTo>
                <a:lnTo>
                  <a:pt x="614416" y="272558"/>
                </a:lnTo>
                <a:lnTo>
                  <a:pt x="612372" y="269838"/>
                </a:lnTo>
                <a:lnTo>
                  <a:pt x="610329" y="267117"/>
                </a:lnTo>
                <a:lnTo>
                  <a:pt x="608058" y="264623"/>
                </a:lnTo>
                <a:lnTo>
                  <a:pt x="606015" y="262129"/>
                </a:lnTo>
                <a:lnTo>
                  <a:pt x="603517" y="259861"/>
                </a:lnTo>
                <a:lnTo>
                  <a:pt x="600565" y="257594"/>
                </a:lnTo>
                <a:lnTo>
                  <a:pt x="597841" y="255780"/>
                </a:lnTo>
                <a:lnTo>
                  <a:pt x="595116" y="253739"/>
                </a:lnTo>
                <a:lnTo>
                  <a:pt x="591937" y="251926"/>
                </a:lnTo>
                <a:lnTo>
                  <a:pt x="588985" y="250112"/>
                </a:lnTo>
                <a:lnTo>
                  <a:pt x="585352" y="248978"/>
                </a:lnTo>
                <a:lnTo>
                  <a:pt x="582174" y="247391"/>
                </a:lnTo>
                <a:lnTo>
                  <a:pt x="578541" y="246257"/>
                </a:lnTo>
                <a:lnTo>
                  <a:pt x="574681" y="245123"/>
                </a:lnTo>
                <a:lnTo>
                  <a:pt x="571048" y="244443"/>
                </a:lnTo>
                <a:lnTo>
                  <a:pt x="566961" y="243763"/>
                </a:lnTo>
                <a:lnTo>
                  <a:pt x="562874" y="243310"/>
                </a:lnTo>
                <a:lnTo>
                  <a:pt x="558787" y="243083"/>
                </a:lnTo>
                <a:lnTo>
                  <a:pt x="554246" y="243083"/>
                </a:lnTo>
                <a:lnTo>
                  <a:pt x="206168" y="243083"/>
                </a:lnTo>
                <a:lnTo>
                  <a:pt x="201627" y="243083"/>
                </a:lnTo>
                <a:close/>
                <a:moveTo>
                  <a:pt x="297217" y="126767"/>
                </a:moveTo>
                <a:lnTo>
                  <a:pt x="294493" y="126994"/>
                </a:lnTo>
                <a:lnTo>
                  <a:pt x="291768" y="127448"/>
                </a:lnTo>
                <a:lnTo>
                  <a:pt x="289043" y="127901"/>
                </a:lnTo>
                <a:lnTo>
                  <a:pt x="286546" y="128355"/>
                </a:lnTo>
                <a:lnTo>
                  <a:pt x="284048" y="129035"/>
                </a:lnTo>
                <a:lnTo>
                  <a:pt x="281778" y="130168"/>
                </a:lnTo>
                <a:lnTo>
                  <a:pt x="279507" y="131075"/>
                </a:lnTo>
                <a:lnTo>
                  <a:pt x="277464" y="132436"/>
                </a:lnTo>
                <a:lnTo>
                  <a:pt x="275647" y="133796"/>
                </a:lnTo>
                <a:lnTo>
                  <a:pt x="274058" y="135157"/>
                </a:lnTo>
                <a:lnTo>
                  <a:pt x="272468" y="136517"/>
                </a:lnTo>
                <a:lnTo>
                  <a:pt x="271333" y="138331"/>
                </a:lnTo>
                <a:lnTo>
                  <a:pt x="270198" y="140145"/>
                </a:lnTo>
                <a:lnTo>
                  <a:pt x="269744" y="141732"/>
                </a:lnTo>
                <a:lnTo>
                  <a:pt x="269290" y="143546"/>
                </a:lnTo>
                <a:lnTo>
                  <a:pt x="269062" y="145586"/>
                </a:lnTo>
                <a:lnTo>
                  <a:pt x="269062" y="178236"/>
                </a:lnTo>
                <a:lnTo>
                  <a:pt x="269290" y="179824"/>
                </a:lnTo>
                <a:lnTo>
                  <a:pt x="269517" y="181864"/>
                </a:lnTo>
                <a:lnTo>
                  <a:pt x="270198" y="183678"/>
                </a:lnTo>
                <a:lnTo>
                  <a:pt x="271333" y="185492"/>
                </a:lnTo>
                <a:lnTo>
                  <a:pt x="272468" y="186852"/>
                </a:lnTo>
                <a:lnTo>
                  <a:pt x="273831" y="188439"/>
                </a:lnTo>
                <a:lnTo>
                  <a:pt x="275420" y="189800"/>
                </a:lnTo>
                <a:lnTo>
                  <a:pt x="277237" y="191387"/>
                </a:lnTo>
                <a:lnTo>
                  <a:pt x="279280" y="192294"/>
                </a:lnTo>
                <a:lnTo>
                  <a:pt x="281324" y="193654"/>
                </a:lnTo>
                <a:lnTo>
                  <a:pt x="283821" y="194561"/>
                </a:lnTo>
                <a:lnTo>
                  <a:pt x="286319" y="195468"/>
                </a:lnTo>
                <a:lnTo>
                  <a:pt x="288816" y="196149"/>
                </a:lnTo>
                <a:lnTo>
                  <a:pt x="291541" y="196375"/>
                </a:lnTo>
                <a:lnTo>
                  <a:pt x="294266" y="196829"/>
                </a:lnTo>
                <a:lnTo>
                  <a:pt x="297217" y="196829"/>
                </a:lnTo>
                <a:lnTo>
                  <a:pt x="463423" y="196829"/>
                </a:lnTo>
                <a:lnTo>
                  <a:pt x="466148" y="196829"/>
                </a:lnTo>
                <a:lnTo>
                  <a:pt x="468872" y="196375"/>
                </a:lnTo>
                <a:lnTo>
                  <a:pt x="471597" y="196149"/>
                </a:lnTo>
                <a:lnTo>
                  <a:pt x="474322" y="195468"/>
                </a:lnTo>
                <a:lnTo>
                  <a:pt x="476592" y="194561"/>
                </a:lnTo>
                <a:lnTo>
                  <a:pt x="479090" y="193654"/>
                </a:lnTo>
                <a:lnTo>
                  <a:pt x="481133" y="192294"/>
                </a:lnTo>
                <a:lnTo>
                  <a:pt x="483177" y="191387"/>
                </a:lnTo>
                <a:lnTo>
                  <a:pt x="485220" y="189800"/>
                </a:lnTo>
                <a:lnTo>
                  <a:pt x="486583" y="188439"/>
                </a:lnTo>
                <a:lnTo>
                  <a:pt x="488172" y="186852"/>
                </a:lnTo>
                <a:lnTo>
                  <a:pt x="489080" y="185492"/>
                </a:lnTo>
                <a:lnTo>
                  <a:pt x="490216" y="183678"/>
                </a:lnTo>
                <a:lnTo>
                  <a:pt x="490897" y="181864"/>
                </a:lnTo>
                <a:lnTo>
                  <a:pt x="491124" y="179824"/>
                </a:lnTo>
                <a:lnTo>
                  <a:pt x="491351" y="178236"/>
                </a:lnTo>
                <a:lnTo>
                  <a:pt x="491351" y="145586"/>
                </a:lnTo>
                <a:lnTo>
                  <a:pt x="491124" y="143546"/>
                </a:lnTo>
                <a:lnTo>
                  <a:pt x="490897" y="141732"/>
                </a:lnTo>
                <a:lnTo>
                  <a:pt x="490216" y="140145"/>
                </a:lnTo>
                <a:lnTo>
                  <a:pt x="489080" y="138331"/>
                </a:lnTo>
                <a:lnTo>
                  <a:pt x="487945" y="136517"/>
                </a:lnTo>
                <a:lnTo>
                  <a:pt x="486356" y="135157"/>
                </a:lnTo>
                <a:lnTo>
                  <a:pt x="484766" y="133796"/>
                </a:lnTo>
                <a:lnTo>
                  <a:pt x="482950" y="132436"/>
                </a:lnTo>
                <a:lnTo>
                  <a:pt x="480906" y="131075"/>
                </a:lnTo>
                <a:lnTo>
                  <a:pt x="478636" y="130168"/>
                </a:lnTo>
                <a:lnTo>
                  <a:pt x="476365" y="129035"/>
                </a:lnTo>
                <a:lnTo>
                  <a:pt x="473868" y="128355"/>
                </a:lnTo>
                <a:lnTo>
                  <a:pt x="471370" y="127901"/>
                </a:lnTo>
                <a:lnTo>
                  <a:pt x="468872" y="127448"/>
                </a:lnTo>
                <a:lnTo>
                  <a:pt x="466148" y="126994"/>
                </a:lnTo>
                <a:lnTo>
                  <a:pt x="463423" y="126767"/>
                </a:lnTo>
                <a:lnTo>
                  <a:pt x="297217" y="126767"/>
                </a:lnTo>
                <a:close/>
                <a:moveTo>
                  <a:pt x="201400" y="96838"/>
                </a:moveTo>
                <a:lnTo>
                  <a:pt x="380774" y="96838"/>
                </a:lnTo>
                <a:lnTo>
                  <a:pt x="559241" y="96838"/>
                </a:lnTo>
                <a:lnTo>
                  <a:pt x="566961" y="97292"/>
                </a:lnTo>
                <a:lnTo>
                  <a:pt x="574454" y="97745"/>
                </a:lnTo>
                <a:lnTo>
                  <a:pt x="581947" y="98652"/>
                </a:lnTo>
                <a:lnTo>
                  <a:pt x="589439" y="100013"/>
                </a:lnTo>
                <a:lnTo>
                  <a:pt x="596705" y="101600"/>
                </a:lnTo>
                <a:lnTo>
                  <a:pt x="603744" y="103640"/>
                </a:lnTo>
                <a:lnTo>
                  <a:pt x="610329" y="105908"/>
                </a:lnTo>
                <a:lnTo>
                  <a:pt x="617140" y="108629"/>
                </a:lnTo>
                <a:lnTo>
                  <a:pt x="623725" y="111349"/>
                </a:lnTo>
                <a:lnTo>
                  <a:pt x="629856" y="114524"/>
                </a:lnTo>
                <a:lnTo>
                  <a:pt x="636213" y="118378"/>
                </a:lnTo>
                <a:lnTo>
                  <a:pt x="641890" y="122006"/>
                </a:lnTo>
                <a:lnTo>
                  <a:pt x="647566" y="126087"/>
                </a:lnTo>
                <a:lnTo>
                  <a:pt x="653015" y="130395"/>
                </a:lnTo>
                <a:lnTo>
                  <a:pt x="658011" y="134930"/>
                </a:lnTo>
                <a:lnTo>
                  <a:pt x="663006" y="139465"/>
                </a:lnTo>
                <a:lnTo>
                  <a:pt x="667774" y="144453"/>
                </a:lnTo>
                <a:lnTo>
                  <a:pt x="672315" y="149668"/>
                </a:lnTo>
                <a:lnTo>
                  <a:pt x="676629" y="155336"/>
                </a:lnTo>
                <a:lnTo>
                  <a:pt x="680489" y="160778"/>
                </a:lnTo>
                <a:lnTo>
                  <a:pt x="684349" y="166446"/>
                </a:lnTo>
                <a:lnTo>
                  <a:pt x="687528" y="172115"/>
                </a:lnTo>
                <a:lnTo>
                  <a:pt x="690707" y="178236"/>
                </a:lnTo>
                <a:lnTo>
                  <a:pt x="693431" y="184358"/>
                </a:lnTo>
                <a:lnTo>
                  <a:pt x="695929" y="190707"/>
                </a:lnTo>
                <a:lnTo>
                  <a:pt x="698200" y="197055"/>
                </a:lnTo>
                <a:lnTo>
                  <a:pt x="700016" y="203631"/>
                </a:lnTo>
                <a:lnTo>
                  <a:pt x="701378" y="209979"/>
                </a:lnTo>
                <a:lnTo>
                  <a:pt x="702741" y="216781"/>
                </a:lnTo>
                <a:lnTo>
                  <a:pt x="703649" y="223584"/>
                </a:lnTo>
                <a:lnTo>
                  <a:pt x="704330" y="230159"/>
                </a:lnTo>
                <a:lnTo>
                  <a:pt x="704557" y="237188"/>
                </a:lnTo>
                <a:lnTo>
                  <a:pt x="704557" y="754825"/>
                </a:lnTo>
                <a:lnTo>
                  <a:pt x="704330" y="761627"/>
                </a:lnTo>
                <a:lnTo>
                  <a:pt x="703649" y="767976"/>
                </a:lnTo>
                <a:lnTo>
                  <a:pt x="702968" y="774551"/>
                </a:lnTo>
                <a:lnTo>
                  <a:pt x="702060" y="780673"/>
                </a:lnTo>
                <a:lnTo>
                  <a:pt x="700470" y="787022"/>
                </a:lnTo>
                <a:lnTo>
                  <a:pt x="698881" y="793144"/>
                </a:lnTo>
                <a:lnTo>
                  <a:pt x="697064" y="799266"/>
                </a:lnTo>
                <a:lnTo>
                  <a:pt x="694794" y="805161"/>
                </a:lnTo>
                <a:lnTo>
                  <a:pt x="692523" y="810829"/>
                </a:lnTo>
                <a:lnTo>
                  <a:pt x="689799" y="816271"/>
                </a:lnTo>
                <a:lnTo>
                  <a:pt x="687074" y="821939"/>
                </a:lnTo>
                <a:lnTo>
                  <a:pt x="683668" y="827381"/>
                </a:lnTo>
                <a:lnTo>
                  <a:pt x="680489" y="832596"/>
                </a:lnTo>
                <a:lnTo>
                  <a:pt x="677083" y="837584"/>
                </a:lnTo>
                <a:lnTo>
                  <a:pt x="673450" y="842345"/>
                </a:lnTo>
                <a:lnTo>
                  <a:pt x="669591" y="847107"/>
                </a:lnTo>
                <a:lnTo>
                  <a:pt x="665504" y="851415"/>
                </a:lnTo>
                <a:lnTo>
                  <a:pt x="661644" y="855723"/>
                </a:lnTo>
                <a:lnTo>
                  <a:pt x="657329" y="860031"/>
                </a:lnTo>
                <a:lnTo>
                  <a:pt x="652788" y="863885"/>
                </a:lnTo>
                <a:lnTo>
                  <a:pt x="648247" y="867740"/>
                </a:lnTo>
                <a:lnTo>
                  <a:pt x="643479" y="871141"/>
                </a:lnTo>
                <a:lnTo>
                  <a:pt x="638938" y="874542"/>
                </a:lnTo>
                <a:lnTo>
                  <a:pt x="633943" y="877489"/>
                </a:lnTo>
                <a:lnTo>
                  <a:pt x="629174" y="880210"/>
                </a:lnTo>
                <a:lnTo>
                  <a:pt x="624179" y="882931"/>
                </a:lnTo>
                <a:lnTo>
                  <a:pt x="618957" y="885198"/>
                </a:lnTo>
                <a:lnTo>
                  <a:pt x="613962" y="887239"/>
                </a:lnTo>
                <a:lnTo>
                  <a:pt x="608739" y="888826"/>
                </a:lnTo>
                <a:lnTo>
                  <a:pt x="603517" y="890640"/>
                </a:lnTo>
                <a:lnTo>
                  <a:pt x="598068" y="892001"/>
                </a:lnTo>
                <a:lnTo>
                  <a:pt x="592845" y="892907"/>
                </a:lnTo>
                <a:lnTo>
                  <a:pt x="760413" y="1123951"/>
                </a:lnTo>
                <a:lnTo>
                  <a:pt x="663914" y="1123951"/>
                </a:lnTo>
                <a:lnTo>
                  <a:pt x="544028" y="968184"/>
                </a:lnTo>
                <a:lnTo>
                  <a:pt x="216385" y="968184"/>
                </a:lnTo>
                <a:lnTo>
                  <a:pt x="96499" y="1123951"/>
                </a:lnTo>
                <a:lnTo>
                  <a:pt x="0" y="1123951"/>
                </a:lnTo>
                <a:lnTo>
                  <a:pt x="167341" y="892681"/>
                </a:lnTo>
                <a:lnTo>
                  <a:pt x="162119" y="892001"/>
                </a:lnTo>
                <a:lnTo>
                  <a:pt x="156896" y="890413"/>
                </a:lnTo>
                <a:lnTo>
                  <a:pt x="151674" y="888826"/>
                </a:lnTo>
                <a:lnTo>
                  <a:pt x="146452" y="887239"/>
                </a:lnTo>
                <a:lnTo>
                  <a:pt x="141457" y="885198"/>
                </a:lnTo>
                <a:lnTo>
                  <a:pt x="136234" y="882704"/>
                </a:lnTo>
                <a:lnTo>
                  <a:pt x="131239" y="880210"/>
                </a:lnTo>
                <a:lnTo>
                  <a:pt x="126471" y="877489"/>
                </a:lnTo>
                <a:lnTo>
                  <a:pt x="121476" y="874542"/>
                </a:lnTo>
                <a:lnTo>
                  <a:pt x="116707" y="870914"/>
                </a:lnTo>
                <a:lnTo>
                  <a:pt x="111939" y="867513"/>
                </a:lnTo>
                <a:lnTo>
                  <a:pt x="107625" y="863885"/>
                </a:lnTo>
                <a:lnTo>
                  <a:pt x="103311" y="860031"/>
                </a:lnTo>
                <a:lnTo>
                  <a:pt x="98770" y="855723"/>
                </a:lnTo>
                <a:lnTo>
                  <a:pt x="94683" y="851415"/>
                </a:lnTo>
                <a:lnTo>
                  <a:pt x="90823" y="847107"/>
                </a:lnTo>
                <a:lnTo>
                  <a:pt x="86736" y="842345"/>
                </a:lnTo>
                <a:lnTo>
                  <a:pt x="83330" y="837584"/>
                </a:lnTo>
                <a:lnTo>
                  <a:pt x="79924" y="832369"/>
                </a:lnTo>
                <a:lnTo>
                  <a:pt x="76518" y="827381"/>
                </a:lnTo>
                <a:lnTo>
                  <a:pt x="73339" y="821939"/>
                </a:lnTo>
                <a:lnTo>
                  <a:pt x="70615" y="816271"/>
                </a:lnTo>
                <a:lnTo>
                  <a:pt x="67890" y="810829"/>
                </a:lnTo>
                <a:lnTo>
                  <a:pt x="65620" y="804934"/>
                </a:lnTo>
                <a:lnTo>
                  <a:pt x="63349" y="799266"/>
                </a:lnTo>
                <a:lnTo>
                  <a:pt x="61533" y="793144"/>
                </a:lnTo>
                <a:lnTo>
                  <a:pt x="59943" y="787022"/>
                </a:lnTo>
                <a:lnTo>
                  <a:pt x="58581" y="780673"/>
                </a:lnTo>
                <a:lnTo>
                  <a:pt x="57445" y="774551"/>
                </a:lnTo>
                <a:lnTo>
                  <a:pt x="56537" y="767976"/>
                </a:lnTo>
                <a:lnTo>
                  <a:pt x="56083" y="761627"/>
                </a:lnTo>
                <a:lnTo>
                  <a:pt x="56083" y="754825"/>
                </a:lnTo>
                <a:lnTo>
                  <a:pt x="56083" y="237188"/>
                </a:lnTo>
                <a:lnTo>
                  <a:pt x="56083" y="230159"/>
                </a:lnTo>
                <a:lnTo>
                  <a:pt x="56537" y="223584"/>
                </a:lnTo>
                <a:lnTo>
                  <a:pt x="57673" y="216781"/>
                </a:lnTo>
                <a:lnTo>
                  <a:pt x="58808" y="209979"/>
                </a:lnTo>
                <a:lnTo>
                  <a:pt x="60397" y="203631"/>
                </a:lnTo>
                <a:lnTo>
                  <a:pt x="62441" y="197055"/>
                </a:lnTo>
                <a:lnTo>
                  <a:pt x="64257" y="190707"/>
                </a:lnTo>
                <a:lnTo>
                  <a:pt x="66755" y="184358"/>
                </a:lnTo>
                <a:lnTo>
                  <a:pt x="69934" y="178236"/>
                </a:lnTo>
                <a:lnTo>
                  <a:pt x="72885" y="172115"/>
                </a:lnTo>
                <a:lnTo>
                  <a:pt x="76291" y="166446"/>
                </a:lnTo>
                <a:lnTo>
                  <a:pt x="79924" y="160778"/>
                </a:lnTo>
                <a:lnTo>
                  <a:pt x="83784" y="155336"/>
                </a:lnTo>
                <a:lnTo>
                  <a:pt x="88098" y="149668"/>
                </a:lnTo>
                <a:lnTo>
                  <a:pt x="92639" y="144453"/>
                </a:lnTo>
                <a:lnTo>
                  <a:pt x="97181" y="139465"/>
                </a:lnTo>
                <a:lnTo>
                  <a:pt x="102176" y="134930"/>
                </a:lnTo>
                <a:lnTo>
                  <a:pt x="107625" y="130395"/>
                </a:lnTo>
                <a:lnTo>
                  <a:pt x="112847" y="126087"/>
                </a:lnTo>
                <a:lnTo>
                  <a:pt x="118524" y="122006"/>
                </a:lnTo>
                <a:lnTo>
                  <a:pt x="124427" y="118378"/>
                </a:lnTo>
                <a:lnTo>
                  <a:pt x="130558" y="114524"/>
                </a:lnTo>
                <a:lnTo>
                  <a:pt x="136688" y="111349"/>
                </a:lnTo>
                <a:lnTo>
                  <a:pt x="143273" y="108629"/>
                </a:lnTo>
                <a:lnTo>
                  <a:pt x="149858" y="105908"/>
                </a:lnTo>
                <a:lnTo>
                  <a:pt x="156669" y="103640"/>
                </a:lnTo>
                <a:lnTo>
                  <a:pt x="163708" y="101600"/>
                </a:lnTo>
                <a:lnTo>
                  <a:pt x="170974" y="100013"/>
                </a:lnTo>
                <a:lnTo>
                  <a:pt x="178467" y="98652"/>
                </a:lnTo>
                <a:lnTo>
                  <a:pt x="185960" y="97745"/>
                </a:lnTo>
                <a:lnTo>
                  <a:pt x="193453" y="97292"/>
                </a:lnTo>
                <a:lnTo>
                  <a:pt x="201400" y="96838"/>
                </a:lnTo>
                <a:close/>
                <a:moveTo>
                  <a:pt x="435148" y="0"/>
                </a:moveTo>
                <a:lnTo>
                  <a:pt x="439850" y="0"/>
                </a:lnTo>
                <a:lnTo>
                  <a:pt x="444105" y="0"/>
                </a:lnTo>
                <a:lnTo>
                  <a:pt x="448583" y="673"/>
                </a:lnTo>
                <a:lnTo>
                  <a:pt x="452838" y="1796"/>
                </a:lnTo>
                <a:lnTo>
                  <a:pt x="457093" y="3367"/>
                </a:lnTo>
                <a:lnTo>
                  <a:pt x="460900" y="5163"/>
                </a:lnTo>
                <a:lnTo>
                  <a:pt x="464482" y="7408"/>
                </a:lnTo>
                <a:lnTo>
                  <a:pt x="467841" y="10102"/>
                </a:lnTo>
                <a:lnTo>
                  <a:pt x="470976" y="12796"/>
                </a:lnTo>
                <a:lnTo>
                  <a:pt x="473887" y="15939"/>
                </a:lnTo>
                <a:lnTo>
                  <a:pt x="476351" y="19306"/>
                </a:lnTo>
                <a:lnTo>
                  <a:pt x="478590" y="23123"/>
                </a:lnTo>
                <a:lnTo>
                  <a:pt x="480605" y="27164"/>
                </a:lnTo>
                <a:lnTo>
                  <a:pt x="482173" y="30980"/>
                </a:lnTo>
                <a:lnTo>
                  <a:pt x="483069" y="35470"/>
                </a:lnTo>
                <a:lnTo>
                  <a:pt x="483740" y="39960"/>
                </a:lnTo>
                <a:lnTo>
                  <a:pt x="484188" y="44225"/>
                </a:lnTo>
                <a:lnTo>
                  <a:pt x="483740" y="48715"/>
                </a:lnTo>
                <a:lnTo>
                  <a:pt x="483069" y="53205"/>
                </a:lnTo>
                <a:lnTo>
                  <a:pt x="482173" y="57695"/>
                </a:lnTo>
                <a:lnTo>
                  <a:pt x="480605" y="61511"/>
                </a:lnTo>
                <a:lnTo>
                  <a:pt x="478590" y="65552"/>
                </a:lnTo>
                <a:lnTo>
                  <a:pt x="476351" y="69144"/>
                </a:lnTo>
                <a:lnTo>
                  <a:pt x="473887" y="72736"/>
                </a:lnTo>
                <a:lnTo>
                  <a:pt x="470976" y="75879"/>
                </a:lnTo>
                <a:lnTo>
                  <a:pt x="467841" y="78573"/>
                </a:lnTo>
                <a:lnTo>
                  <a:pt x="464482" y="81267"/>
                </a:lnTo>
                <a:lnTo>
                  <a:pt x="460900" y="83512"/>
                </a:lnTo>
                <a:lnTo>
                  <a:pt x="457093" y="85308"/>
                </a:lnTo>
                <a:lnTo>
                  <a:pt x="452838" y="86655"/>
                </a:lnTo>
                <a:lnTo>
                  <a:pt x="448583" y="88002"/>
                </a:lnTo>
                <a:lnTo>
                  <a:pt x="444105" y="88675"/>
                </a:lnTo>
                <a:lnTo>
                  <a:pt x="439850" y="88900"/>
                </a:lnTo>
                <a:lnTo>
                  <a:pt x="435148" y="88675"/>
                </a:lnTo>
                <a:lnTo>
                  <a:pt x="430669" y="88002"/>
                </a:lnTo>
                <a:lnTo>
                  <a:pt x="426414" y="86655"/>
                </a:lnTo>
                <a:lnTo>
                  <a:pt x="422384" y="85308"/>
                </a:lnTo>
                <a:lnTo>
                  <a:pt x="418353" y="83512"/>
                </a:lnTo>
                <a:lnTo>
                  <a:pt x="414994" y="81267"/>
                </a:lnTo>
                <a:lnTo>
                  <a:pt x="411411" y="78573"/>
                </a:lnTo>
                <a:lnTo>
                  <a:pt x="408276" y="75879"/>
                </a:lnTo>
                <a:lnTo>
                  <a:pt x="405365" y="72736"/>
                </a:lnTo>
                <a:lnTo>
                  <a:pt x="402902" y="69144"/>
                </a:lnTo>
                <a:lnTo>
                  <a:pt x="400663" y="65552"/>
                </a:lnTo>
                <a:lnTo>
                  <a:pt x="398647" y="61511"/>
                </a:lnTo>
                <a:lnTo>
                  <a:pt x="397304" y="57695"/>
                </a:lnTo>
                <a:lnTo>
                  <a:pt x="396184" y="53205"/>
                </a:lnTo>
                <a:lnTo>
                  <a:pt x="395512" y="48715"/>
                </a:lnTo>
                <a:lnTo>
                  <a:pt x="395288" y="44225"/>
                </a:lnTo>
                <a:lnTo>
                  <a:pt x="395512" y="39960"/>
                </a:lnTo>
                <a:lnTo>
                  <a:pt x="396184" y="35470"/>
                </a:lnTo>
                <a:lnTo>
                  <a:pt x="397304" y="30980"/>
                </a:lnTo>
                <a:lnTo>
                  <a:pt x="398647" y="27164"/>
                </a:lnTo>
                <a:lnTo>
                  <a:pt x="400663" y="23123"/>
                </a:lnTo>
                <a:lnTo>
                  <a:pt x="402902" y="19306"/>
                </a:lnTo>
                <a:lnTo>
                  <a:pt x="405365" y="15939"/>
                </a:lnTo>
                <a:lnTo>
                  <a:pt x="408276" y="12796"/>
                </a:lnTo>
                <a:lnTo>
                  <a:pt x="411411" y="10102"/>
                </a:lnTo>
                <a:lnTo>
                  <a:pt x="414994" y="7408"/>
                </a:lnTo>
                <a:lnTo>
                  <a:pt x="418353" y="5163"/>
                </a:lnTo>
                <a:lnTo>
                  <a:pt x="422384" y="3367"/>
                </a:lnTo>
                <a:lnTo>
                  <a:pt x="426414" y="1796"/>
                </a:lnTo>
                <a:lnTo>
                  <a:pt x="430669" y="673"/>
                </a:lnTo>
                <a:lnTo>
                  <a:pt x="435148" y="0"/>
                </a:lnTo>
                <a:close/>
                <a:moveTo>
                  <a:pt x="315210" y="0"/>
                </a:moveTo>
                <a:lnTo>
                  <a:pt x="319996" y="0"/>
                </a:lnTo>
                <a:lnTo>
                  <a:pt x="324555" y="0"/>
                </a:lnTo>
                <a:lnTo>
                  <a:pt x="329113" y="673"/>
                </a:lnTo>
                <a:lnTo>
                  <a:pt x="333216" y="1796"/>
                </a:lnTo>
                <a:lnTo>
                  <a:pt x="337547" y="3367"/>
                </a:lnTo>
                <a:lnTo>
                  <a:pt x="341650" y="5163"/>
                </a:lnTo>
                <a:lnTo>
                  <a:pt x="345296" y="7408"/>
                </a:lnTo>
                <a:lnTo>
                  <a:pt x="348943" y="10102"/>
                </a:lnTo>
                <a:lnTo>
                  <a:pt x="351906" y="12796"/>
                </a:lnTo>
                <a:lnTo>
                  <a:pt x="354869" y="15939"/>
                </a:lnTo>
                <a:lnTo>
                  <a:pt x="357377" y="19306"/>
                </a:lnTo>
                <a:lnTo>
                  <a:pt x="359656" y="23123"/>
                </a:lnTo>
                <a:lnTo>
                  <a:pt x="361707" y="27164"/>
                </a:lnTo>
                <a:lnTo>
                  <a:pt x="363075" y="30980"/>
                </a:lnTo>
                <a:lnTo>
                  <a:pt x="364442" y="35470"/>
                </a:lnTo>
                <a:lnTo>
                  <a:pt x="364898" y="39960"/>
                </a:lnTo>
                <a:lnTo>
                  <a:pt x="365126" y="44225"/>
                </a:lnTo>
                <a:lnTo>
                  <a:pt x="364898" y="48715"/>
                </a:lnTo>
                <a:lnTo>
                  <a:pt x="364442" y="53205"/>
                </a:lnTo>
                <a:lnTo>
                  <a:pt x="363075" y="57695"/>
                </a:lnTo>
                <a:lnTo>
                  <a:pt x="361707" y="61511"/>
                </a:lnTo>
                <a:lnTo>
                  <a:pt x="359656" y="65552"/>
                </a:lnTo>
                <a:lnTo>
                  <a:pt x="357377" y="69144"/>
                </a:lnTo>
                <a:lnTo>
                  <a:pt x="354869" y="72736"/>
                </a:lnTo>
                <a:lnTo>
                  <a:pt x="351906" y="75879"/>
                </a:lnTo>
                <a:lnTo>
                  <a:pt x="348943" y="78573"/>
                </a:lnTo>
                <a:lnTo>
                  <a:pt x="345296" y="81267"/>
                </a:lnTo>
                <a:lnTo>
                  <a:pt x="341650" y="83512"/>
                </a:lnTo>
                <a:lnTo>
                  <a:pt x="337547" y="85308"/>
                </a:lnTo>
                <a:lnTo>
                  <a:pt x="333216" y="86655"/>
                </a:lnTo>
                <a:lnTo>
                  <a:pt x="329113" y="88002"/>
                </a:lnTo>
                <a:lnTo>
                  <a:pt x="324555" y="88675"/>
                </a:lnTo>
                <a:lnTo>
                  <a:pt x="319996" y="88900"/>
                </a:lnTo>
                <a:lnTo>
                  <a:pt x="315210" y="88675"/>
                </a:lnTo>
                <a:lnTo>
                  <a:pt x="310651" y="88002"/>
                </a:lnTo>
                <a:lnTo>
                  <a:pt x="306548" y="86655"/>
                </a:lnTo>
                <a:lnTo>
                  <a:pt x="302446" y="85308"/>
                </a:lnTo>
                <a:lnTo>
                  <a:pt x="298571" y="83512"/>
                </a:lnTo>
                <a:lnTo>
                  <a:pt x="294696" y="81267"/>
                </a:lnTo>
                <a:lnTo>
                  <a:pt x="291277" y="78573"/>
                </a:lnTo>
                <a:lnTo>
                  <a:pt x="287858" y="75879"/>
                </a:lnTo>
                <a:lnTo>
                  <a:pt x="284895" y="72736"/>
                </a:lnTo>
                <a:lnTo>
                  <a:pt x="282388" y="69144"/>
                </a:lnTo>
                <a:lnTo>
                  <a:pt x="280109" y="65552"/>
                </a:lnTo>
                <a:lnTo>
                  <a:pt x="278285" y="61511"/>
                </a:lnTo>
                <a:lnTo>
                  <a:pt x="276690" y="57695"/>
                </a:lnTo>
                <a:lnTo>
                  <a:pt x="275778" y="53205"/>
                </a:lnTo>
                <a:lnTo>
                  <a:pt x="274866" y="48715"/>
                </a:lnTo>
                <a:lnTo>
                  <a:pt x="274638" y="44225"/>
                </a:lnTo>
                <a:lnTo>
                  <a:pt x="274866" y="39960"/>
                </a:lnTo>
                <a:lnTo>
                  <a:pt x="275778" y="35470"/>
                </a:lnTo>
                <a:lnTo>
                  <a:pt x="276690" y="30980"/>
                </a:lnTo>
                <a:lnTo>
                  <a:pt x="278285" y="27164"/>
                </a:lnTo>
                <a:lnTo>
                  <a:pt x="280109" y="23123"/>
                </a:lnTo>
                <a:lnTo>
                  <a:pt x="282388" y="19306"/>
                </a:lnTo>
                <a:lnTo>
                  <a:pt x="284895" y="15939"/>
                </a:lnTo>
                <a:lnTo>
                  <a:pt x="287858" y="12796"/>
                </a:lnTo>
                <a:lnTo>
                  <a:pt x="291277" y="10102"/>
                </a:lnTo>
                <a:lnTo>
                  <a:pt x="294696" y="7408"/>
                </a:lnTo>
                <a:lnTo>
                  <a:pt x="298571" y="5163"/>
                </a:lnTo>
                <a:lnTo>
                  <a:pt x="302446" y="3367"/>
                </a:lnTo>
                <a:lnTo>
                  <a:pt x="306548" y="1796"/>
                </a:lnTo>
                <a:lnTo>
                  <a:pt x="310651" y="673"/>
                </a:lnTo>
                <a:lnTo>
                  <a:pt x="31521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A66A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KSO_Shape"/>
          <p:cNvSpPr/>
          <p:nvPr/>
        </p:nvSpPr>
        <p:spPr>
          <a:xfrm>
            <a:off x="9204853" y="3128797"/>
            <a:ext cx="819150" cy="689451"/>
          </a:xfrm>
          <a:custGeom>
            <a:avLst/>
            <a:gdLst>
              <a:gd name="connsiteX0" fmla="*/ 2733675 w 5559425"/>
              <a:gd name="connsiteY0" fmla="*/ 1498599 h 4676774"/>
              <a:gd name="connsiteX1" fmla="*/ 2708275 w 5559425"/>
              <a:gd name="connsiteY1" fmla="*/ 1501774 h 4676774"/>
              <a:gd name="connsiteX2" fmla="*/ 2689225 w 5559425"/>
              <a:gd name="connsiteY2" fmla="*/ 1511299 h 4676774"/>
              <a:gd name="connsiteX3" fmla="*/ 2673350 w 5559425"/>
              <a:gd name="connsiteY3" fmla="*/ 1520824 h 4676774"/>
              <a:gd name="connsiteX4" fmla="*/ 2663825 w 5559425"/>
              <a:gd name="connsiteY4" fmla="*/ 1536699 h 4676774"/>
              <a:gd name="connsiteX5" fmla="*/ 2657475 w 5559425"/>
              <a:gd name="connsiteY5" fmla="*/ 1555749 h 4676774"/>
              <a:gd name="connsiteX6" fmla="*/ 2654300 w 5559425"/>
              <a:gd name="connsiteY6" fmla="*/ 1577974 h 4676774"/>
              <a:gd name="connsiteX7" fmla="*/ 2654300 w 5559425"/>
              <a:gd name="connsiteY7" fmla="*/ 1603374 h 4676774"/>
              <a:gd name="connsiteX8" fmla="*/ 2654300 w 5559425"/>
              <a:gd name="connsiteY8" fmla="*/ 1758949 h 4676774"/>
              <a:gd name="connsiteX9" fmla="*/ 2593975 w 5559425"/>
              <a:gd name="connsiteY9" fmla="*/ 1771649 h 4676774"/>
              <a:gd name="connsiteX10" fmla="*/ 2540000 w 5559425"/>
              <a:gd name="connsiteY10" fmla="*/ 1787524 h 4676774"/>
              <a:gd name="connsiteX11" fmla="*/ 2492375 w 5559425"/>
              <a:gd name="connsiteY11" fmla="*/ 1806574 h 4676774"/>
              <a:gd name="connsiteX12" fmla="*/ 2444750 w 5559425"/>
              <a:gd name="connsiteY12" fmla="*/ 1828799 h 4676774"/>
              <a:gd name="connsiteX13" fmla="*/ 2400300 w 5559425"/>
              <a:gd name="connsiteY13" fmla="*/ 1854199 h 4676774"/>
              <a:gd name="connsiteX14" fmla="*/ 2362200 w 5559425"/>
              <a:gd name="connsiteY14" fmla="*/ 1879599 h 4676774"/>
              <a:gd name="connsiteX15" fmla="*/ 2327275 w 5559425"/>
              <a:gd name="connsiteY15" fmla="*/ 1911349 h 4676774"/>
              <a:gd name="connsiteX16" fmla="*/ 2292350 w 5559425"/>
              <a:gd name="connsiteY16" fmla="*/ 1943099 h 4676774"/>
              <a:gd name="connsiteX17" fmla="*/ 2266950 w 5559425"/>
              <a:gd name="connsiteY17" fmla="*/ 1978024 h 4676774"/>
              <a:gd name="connsiteX18" fmla="*/ 2241550 w 5559425"/>
              <a:gd name="connsiteY18" fmla="*/ 2016124 h 4676774"/>
              <a:gd name="connsiteX19" fmla="*/ 2219325 w 5559425"/>
              <a:gd name="connsiteY19" fmla="*/ 2054224 h 4676774"/>
              <a:gd name="connsiteX20" fmla="*/ 2203450 w 5559425"/>
              <a:gd name="connsiteY20" fmla="*/ 2092324 h 4676774"/>
              <a:gd name="connsiteX21" fmla="*/ 2190750 w 5559425"/>
              <a:gd name="connsiteY21" fmla="*/ 2130424 h 4676774"/>
              <a:gd name="connsiteX22" fmla="*/ 2181225 w 5559425"/>
              <a:gd name="connsiteY22" fmla="*/ 2168524 h 4676774"/>
              <a:gd name="connsiteX23" fmla="*/ 2174875 w 5559425"/>
              <a:gd name="connsiteY23" fmla="*/ 2209799 h 4676774"/>
              <a:gd name="connsiteX24" fmla="*/ 2171700 w 5559425"/>
              <a:gd name="connsiteY24" fmla="*/ 2251074 h 4676774"/>
              <a:gd name="connsiteX25" fmla="*/ 2174875 w 5559425"/>
              <a:gd name="connsiteY25" fmla="*/ 2314574 h 4676774"/>
              <a:gd name="connsiteX26" fmla="*/ 2184400 w 5559425"/>
              <a:gd name="connsiteY26" fmla="*/ 2371724 h 4676774"/>
              <a:gd name="connsiteX27" fmla="*/ 2197100 w 5559425"/>
              <a:gd name="connsiteY27" fmla="*/ 2425699 h 4676774"/>
              <a:gd name="connsiteX28" fmla="*/ 2216150 w 5559425"/>
              <a:gd name="connsiteY28" fmla="*/ 2476499 h 4676774"/>
              <a:gd name="connsiteX29" fmla="*/ 2238375 w 5559425"/>
              <a:gd name="connsiteY29" fmla="*/ 2520949 h 4676774"/>
              <a:gd name="connsiteX30" fmla="*/ 2266950 w 5559425"/>
              <a:gd name="connsiteY30" fmla="*/ 2562224 h 4676774"/>
              <a:gd name="connsiteX31" fmla="*/ 2298700 w 5559425"/>
              <a:gd name="connsiteY31" fmla="*/ 2603499 h 4676774"/>
              <a:gd name="connsiteX32" fmla="*/ 2333625 w 5559425"/>
              <a:gd name="connsiteY32" fmla="*/ 2638424 h 4676774"/>
              <a:gd name="connsiteX33" fmla="*/ 2371725 w 5559425"/>
              <a:gd name="connsiteY33" fmla="*/ 2670174 h 4676774"/>
              <a:gd name="connsiteX34" fmla="*/ 2413000 w 5559425"/>
              <a:gd name="connsiteY34" fmla="*/ 2701924 h 4676774"/>
              <a:gd name="connsiteX35" fmla="*/ 2457450 w 5559425"/>
              <a:gd name="connsiteY35" fmla="*/ 2730499 h 4676774"/>
              <a:gd name="connsiteX36" fmla="*/ 2501900 w 5559425"/>
              <a:gd name="connsiteY36" fmla="*/ 2755899 h 4676774"/>
              <a:gd name="connsiteX37" fmla="*/ 2600325 w 5559425"/>
              <a:gd name="connsiteY37" fmla="*/ 2803524 h 4676774"/>
              <a:gd name="connsiteX38" fmla="*/ 2701925 w 5559425"/>
              <a:gd name="connsiteY38" fmla="*/ 2844799 h 4676774"/>
              <a:gd name="connsiteX39" fmla="*/ 2790825 w 5559425"/>
              <a:gd name="connsiteY39" fmla="*/ 2882899 h 4676774"/>
              <a:gd name="connsiteX40" fmla="*/ 2863850 w 5559425"/>
              <a:gd name="connsiteY40" fmla="*/ 2920999 h 4676774"/>
              <a:gd name="connsiteX41" fmla="*/ 2924175 w 5559425"/>
              <a:gd name="connsiteY41" fmla="*/ 2955924 h 4676774"/>
              <a:gd name="connsiteX42" fmla="*/ 2946400 w 5559425"/>
              <a:gd name="connsiteY42" fmla="*/ 2974974 h 4676774"/>
              <a:gd name="connsiteX43" fmla="*/ 2968625 w 5559425"/>
              <a:gd name="connsiteY43" fmla="*/ 2994024 h 4676774"/>
              <a:gd name="connsiteX44" fmla="*/ 2984500 w 5559425"/>
              <a:gd name="connsiteY44" fmla="*/ 3009899 h 4676774"/>
              <a:gd name="connsiteX45" fmla="*/ 3000375 w 5559425"/>
              <a:gd name="connsiteY45" fmla="*/ 3032124 h 4676774"/>
              <a:gd name="connsiteX46" fmla="*/ 3013075 w 5559425"/>
              <a:gd name="connsiteY46" fmla="*/ 3051174 h 4676774"/>
              <a:gd name="connsiteX47" fmla="*/ 3022600 w 5559425"/>
              <a:gd name="connsiteY47" fmla="*/ 3073399 h 4676774"/>
              <a:gd name="connsiteX48" fmla="*/ 3028950 w 5559425"/>
              <a:gd name="connsiteY48" fmla="*/ 3095624 h 4676774"/>
              <a:gd name="connsiteX49" fmla="*/ 3035300 w 5559425"/>
              <a:gd name="connsiteY49" fmla="*/ 3121024 h 4676774"/>
              <a:gd name="connsiteX50" fmla="*/ 3038475 w 5559425"/>
              <a:gd name="connsiteY50" fmla="*/ 3146424 h 4676774"/>
              <a:gd name="connsiteX51" fmla="*/ 3041650 w 5559425"/>
              <a:gd name="connsiteY51" fmla="*/ 3171824 h 4676774"/>
              <a:gd name="connsiteX52" fmla="*/ 3038475 w 5559425"/>
              <a:gd name="connsiteY52" fmla="*/ 3203574 h 4676774"/>
              <a:gd name="connsiteX53" fmla="*/ 3032125 w 5559425"/>
              <a:gd name="connsiteY53" fmla="*/ 3232149 h 4676774"/>
              <a:gd name="connsiteX54" fmla="*/ 3025775 w 5559425"/>
              <a:gd name="connsiteY54" fmla="*/ 3257549 h 4676774"/>
              <a:gd name="connsiteX55" fmla="*/ 3013075 w 5559425"/>
              <a:gd name="connsiteY55" fmla="*/ 3279774 h 4676774"/>
              <a:gd name="connsiteX56" fmla="*/ 2997200 w 5559425"/>
              <a:gd name="connsiteY56" fmla="*/ 3301999 h 4676774"/>
              <a:gd name="connsiteX57" fmla="*/ 2978150 w 5559425"/>
              <a:gd name="connsiteY57" fmla="*/ 3317874 h 4676774"/>
              <a:gd name="connsiteX58" fmla="*/ 2955925 w 5559425"/>
              <a:gd name="connsiteY58" fmla="*/ 3333749 h 4676774"/>
              <a:gd name="connsiteX59" fmla="*/ 2927350 w 5559425"/>
              <a:gd name="connsiteY59" fmla="*/ 3349624 h 4676774"/>
              <a:gd name="connsiteX60" fmla="*/ 2898775 w 5559425"/>
              <a:gd name="connsiteY60" fmla="*/ 3359149 h 4676774"/>
              <a:gd name="connsiteX61" fmla="*/ 2870200 w 5559425"/>
              <a:gd name="connsiteY61" fmla="*/ 3371849 h 4676774"/>
              <a:gd name="connsiteX62" fmla="*/ 2803525 w 5559425"/>
              <a:gd name="connsiteY62" fmla="*/ 3384549 h 4676774"/>
              <a:gd name="connsiteX63" fmla="*/ 2733675 w 5559425"/>
              <a:gd name="connsiteY63" fmla="*/ 3394074 h 4676774"/>
              <a:gd name="connsiteX64" fmla="*/ 2657475 w 5559425"/>
              <a:gd name="connsiteY64" fmla="*/ 3397249 h 4676774"/>
              <a:gd name="connsiteX65" fmla="*/ 2581275 w 5559425"/>
              <a:gd name="connsiteY65" fmla="*/ 3397249 h 4676774"/>
              <a:gd name="connsiteX66" fmla="*/ 2517775 w 5559425"/>
              <a:gd name="connsiteY66" fmla="*/ 3390899 h 4676774"/>
              <a:gd name="connsiteX67" fmla="*/ 2457450 w 5559425"/>
              <a:gd name="connsiteY67" fmla="*/ 3384549 h 4676774"/>
              <a:gd name="connsiteX68" fmla="*/ 2406650 w 5559425"/>
              <a:gd name="connsiteY68" fmla="*/ 3375024 h 4676774"/>
              <a:gd name="connsiteX69" fmla="*/ 2324100 w 5559425"/>
              <a:gd name="connsiteY69" fmla="*/ 3349624 h 4676774"/>
              <a:gd name="connsiteX70" fmla="*/ 2257425 w 5559425"/>
              <a:gd name="connsiteY70" fmla="*/ 3324224 h 4676774"/>
              <a:gd name="connsiteX71" fmla="*/ 2232025 w 5559425"/>
              <a:gd name="connsiteY71" fmla="*/ 3314699 h 4676774"/>
              <a:gd name="connsiteX72" fmla="*/ 2212975 w 5559425"/>
              <a:gd name="connsiteY72" fmla="*/ 3308349 h 4676774"/>
              <a:gd name="connsiteX73" fmla="*/ 2203450 w 5559425"/>
              <a:gd name="connsiteY73" fmla="*/ 3311524 h 4676774"/>
              <a:gd name="connsiteX74" fmla="*/ 2193925 w 5559425"/>
              <a:gd name="connsiteY74" fmla="*/ 3317874 h 4676774"/>
              <a:gd name="connsiteX75" fmla="*/ 2184400 w 5559425"/>
              <a:gd name="connsiteY75" fmla="*/ 3330574 h 4676774"/>
              <a:gd name="connsiteX76" fmla="*/ 2174875 w 5559425"/>
              <a:gd name="connsiteY76" fmla="*/ 3346449 h 4676774"/>
              <a:gd name="connsiteX77" fmla="*/ 2159000 w 5559425"/>
              <a:gd name="connsiteY77" fmla="*/ 3390899 h 4676774"/>
              <a:gd name="connsiteX78" fmla="*/ 2146300 w 5559425"/>
              <a:gd name="connsiteY78" fmla="*/ 3441699 h 4676774"/>
              <a:gd name="connsiteX79" fmla="*/ 2133600 w 5559425"/>
              <a:gd name="connsiteY79" fmla="*/ 3495674 h 4676774"/>
              <a:gd name="connsiteX80" fmla="*/ 2130425 w 5559425"/>
              <a:gd name="connsiteY80" fmla="*/ 3546474 h 4676774"/>
              <a:gd name="connsiteX81" fmla="*/ 2130425 w 5559425"/>
              <a:gd name="connsiteY81" fmla="*/ 3568699 h 4676774"/>
              <a:gd name="connsiteX82" fmla="*/ 2130425 w 5559425"/>
              <a:gd name="connsiteY82" fmla="*/ 3587749 h 4676774"/>
              <a:gd name="connsiteX83" fmla="*/ 2133600 w 5559425"/>
              <a:gd name="connsiteY83" fmla="*/ 3600449 h 4676774"/>
              <a:gd name="connsiteX84" fmla="*/ 2139950 w 5559425"/>
              <a:gd name="connsiteY84" fmla="*/ 3606799 h 4676774"/>
              <a:gd name="connsiteX85" fmla="*/ 2168525 w 5559425"/>
              <a:gd name="connsiteY85" fmla="*/ 3622674 h 4676774"/>
              <a:gd name="connsiteX86" fmla="*/ 2203450 w 5559425"/>
              <a:gd name="connsiteY86" fmla="*/ 3641724 h 4676774"/>
              <a:gd name="connsiteX87" fmla="*/ 2247900 w 5559425"/>
              <a:gd name="connsiteY87" fmla="*/ 3657599 h 4676774"/>
              <a:gd name="connsiteX88" fmla="*/ 2301875 w 5559425"/>
              <a:gd name="connsiteY88" fmla="*/ 3673474 h 4676774"/>
              <a:gd name="connsiteX89" fmla="*/ 2362200 w 5559425"/>
              <a:gd name="connsiteY89" fmla="*/ 3689349 h 4676774"/>
              <a:gd name="connsiteX90" fmla="*/ 2432050 w 5559425"/>
              <a:gd name="connsiteY90" fmla="*/ 3702049 h 4676774"/>
              <a:gd name="connsiteX91" fmla="*/ 2511425 w 5559425"/>
              <a:gd name="connsiteY91" fmla="*/ 3711574 h 4676774"/>
              <a:gd name="connsiteX92" fmla="*/ 2597150 w 5559425"/>
              <a:gd name="connsiteY92" fmla="*/ 3717924 h 4676774"/>
              <a:gd name="connsiteX93" fmla="*/ 2597150 w 5559425"/>
              <a:gd name="connsiteY93" fmla="*/ 3829049 h 4676774"/>
              <a:gd name="connsiteX94" fmla="*/ 2597150 w 5559425"/>
              <a:gd name="connsiteY94" fmla="*/ 3860799 h 4676774"/>
              <a:gd name="connsiteX95" fmla="*/ 2603500 w 5559425"/>
              <a:gd name="connsiteY95" fmla="*/ 3886199 h 4676774"/>
              <a:gd name="connsiteX96" fmla="*/ 2609850 w 5559425"/>
              <a:gd name="connsiteY96" fmla="*/ 3905249 h 4676774"/>
              <a:gd name="connsiteX97" fmla="*/ 2619375 w 5559425"/>
              <a:gd name="connsiteY97" fmla="*/ 3921124 h 4676774"/>
              <a:gd name="connsiteX98" fmla="*/ 2632075 w 5559425"/>
              <a:gd name="connsiteY98" fmla="*/ 3930649 h 4676774"/>
              <a:gd name="connsiteX99" fmla="*/ 2647950 w 5559425"/>
              <a:gd name="connsiteY99" fmla="*/ 3936999 h 4676774"/>
              <a:gd name="connsiteX100" fmla="*/ 2670175 w 5559425"/>
              <a:gd name="connsiteY100" fmla="*/ 3940174 h 4676774"/>
              <a:gd name="connsiteX101" fmla="*/ 2695575 w 5559425"/>
              <a:gd name="connsiteY101" fmla="*/ 3940174 h 4676774"/>
              <a:gd name="connsiteX102" fmla="*/ 2879725 w 5559425"/>
              <a:gd name="connsiteY102" fmla="*/ 3940174 h 4676774"/>
              <a:gd name="connsiteX103" fmla="*/ 2905125 w 5559425"/>
              <a:gd name="connsiteY103" fmla="*/ 3940174 h 4676774"/>
              <a:gd name="connsiteX104" fmla="*/ 2924175 w 5559425"/>
              <a:gd name="connsiteY104" fmla="*/ 3936999 h 4676774"/>
              <a:gd name="connsiteX105" fmla="*/ 2940050 w 5559425"/>
              <a:gd name="connsiteY105" fmla="*/ 3930649 h 4676774"/>
              <a:gd name="connsiteX106" fmla="*/ 2946400 w 5559425"/>
              <a:gd name="connsiteY106" fmla="*/ 3924299 h 4676774"/>
              <a:gd name="connsiteX107" fmla="*/ 2952750 w 5559425"/>
              <a:gd name="connsiteY107" fmla="*/ 3911599 h 4676774"/>
              <a:gd name="connsiteX108" fmla="*/ 2959100 w 5559425"/>
              <a:gd name="connsiteY108" fmla="*/ 3892549 h 4676774"/>
              <a:gd name="connsiteX109" fmla="*/ 2959100 w 5559425"/>
              <a:gd name="connsiteY109" fmla="*/ 3870324 h 4676774"/>
              <a:gd name="connsiteX110" fmla="*/ 2962275 w 5559425"/>
              <a:gd name="connsiteY110" fmla="*/ 3841749 h 4676774"/>
              <a:gd name="connsiteX111" fmla="*/ 2962275 w 5559425"/>
              <a:gd name="connsiteY111" fmla="*/ 3689349 h 4676774"/>
              <a:gd name="connsiteX112" fmla="*/ 3009900 w 5559425"/>
              <a:gd name="connsiteY112" fmla="*/ 3679824 h 4676774"/>
              <a:gd name="connsiteX113" fmla="*/ 3057525 w 5559425"/>
              <a:gd name="connsiteY113" fmla="*/ 3663949 h 4676774"/>
              <a:gd name="connsiteX114" fmla="*/ 3101975 w 5559425"/>
              <a:gd name="connsiteY114" fmla="*/ 3648074 h 4676774"/>
              <a:gd name="connsiteX115" fmla="*/ 3146425 w 5559425"/>
              <a:gd name="connsiteY115" fmla="*/ 3629024 h 4676774"/>
              <a:gd name="connsiteX116" fmla="*/ 3187700 w 5559425"/>
              <a:gd name="connsiteY116" fmla="*/ 3609974 h 4676774"/>
              <a:gd name="connsiteX117" fmla="*/ 3225800 w 5559425"/>
              <a:gd name="connsiteY117" fmla="*/ 3584574 h 4676774"/>
              <a:gd name="connsiteX118" fmla="*/ 3260725 w 5559425"/>
              <a:gd name="connsiteY118" fmla="*/ 3555999 h 4676774"/>
              <a:gd name="connsiteX119" fmla="*/ 3295650 w 5559425"/>
              <a:gd name="connsiteY119" fmla="*/ 3527424 h 4676774"/>
              <a:gd name="connsiteX120" fmla="*/ 3324225 w 5559425"/>
              <a:gd name="connsiteY120" fmla="*/ 3492499 h 4676774"/>
              <a:gd name="connsiteX121" fmla="*/ 3349625 w 5559425"/>
              <a:gd name="connsiteY121" fmla="*/ 3454399 h 4676774"/>
              <a:gd name="connsiteX122" fmla="*/ 3371850 w 5559425"/>
              <a:gd name="connsiteY122" fmla="*/ 3413124 h 4676774"/>
              <a:gd name="connsiteX123" fmla="*/ 3390900 w 5559425"/>
              <a:gd name="connsiteY123" fmla="*/ 3371849 h 4676774"/>
              <a:gd name="connsiteX124" fmla="*/ 3406775 w 5559425"/>
              <a:gd name="connsiteY124" fmla="*/ 3324224 h 4676774"/>
              <a:gd name="connsiteX125" fmla="*/ 3419475 w 5559425"/>
              <a:gd name="connsiteY125" fmla="*/ 3270249 h 4676774"/>
              <a:gd name="connsiteX126" fmla="*/ 3425825 w 5559425"/>
              <a:gd name="connsiteY126" fmla="*/ 3216274 h 4676774"/>
              <a:gd name="connsiteX127" fmla="*/ 3429000 w 5559425"/>
              <a:gd name="connsiteY127" fmla="*/ 3155949 h 4676774"/>
              <a:gd name="connsiteX128" fmla="*/ 3425825 w 5559425"/>
              <a:gd name="connsiteY128" fmla="*/ 3101974 h 4676774"/>
              <a:gd name="connsiteX129" fmla="*/ 3419475 w 5559425"/>
              <a:gd name="connsiteY129" fmla="*/ 3051174 h 4676774"/>
              <a:gd name="connsiteX130" fmla="*/ 3406775 w 5559425"/>
              <a:gd name="connsiteY130" fmla="*/ 3003549 h 4676774"/>
              <a:gd name="connsiteX131" fmla="*/ 3394075 w 5559425"/>
              <a:gd name="connsiteY131" fmla="*/ 2955924 h 4676774"/>
              <a:gd name="connsiteX132" fmla="*/ 3371850 w 5559425"/>
              <a:gd name="connsiteY132" fmla="*/ 2911474 h 4676774"/>
              <a:gd name="connsiteX133" fmla="*/ 3349625 w 5559425"/>
              <a:gd name="connsiteY133" fmla="*/ 2870199 h 4676774"/>
              <a:gd name="connsiteX134" fmla="*/ 3317875 w 5559425"/>
              <a:gd name="connsiteY134" fmla="*/ 2828924 h 4676774"/>
              <a:gd name="connsiteX135" fmla="*/ 3286125 w 5559425"/>
              <a:gd name="connsiteY135" fmla="*/ 2790824 h 4676774"/>
              <a:gd name="connsiteX136" fmla="*/ 3248025 w 5559425"/>
              <a:gd name="connsiteY136" fmla="*/ 2755899 h 4676774"/>
              <a:gd name="connsiteX137" fmla="*/ 3206750 w 5559425"/>
              <a:gd name="connsiteY137" fmla="*/ 2720974 h 4676774"/>
              <a:gd name="connsiteX138" fmla="*/ 3162300 w 5559425"/>
              <a:gd name="connsiteY138" fmla="*/ 2689224 h 4676774"/>
              <a:gd name="connsiteX139" fmla="*/ 3114675 w 5559425"/>
              <a:gd name="connsiteY139" fmla="*/ 2657474 h 4676774"/>
              <a:gd name="connsiteX140" fmla="*/ 3063875 w 5559425"/>
              <a:gd name="connsiteY140" fmla="*/ 2625724 h 4676774"/>
              <a:gd name="connsiteX141" fmla="*/ 3006725 w 5559425"/>
              <a:gd name="connsiteY141" fmla="*/ 2597149 h 4676774"/>
              <a:gd name="connsiteX142" fmla="*/ 2946400 w 5559425"/>
              <a:gd name="connsiteY142" fmla="*/ 2568574 h 4676774"/>
              <a:gd name="connsiteX143" fmla="*/ 2886075 w 5559425"/>
              <a:gd name="connsiteY143" fmla="*/ 2539999 h 4676774"/>
              <a:gd name="connsiteX144" fmla="*/ 2806700 w 5559425"/>
              <a:gd name="connsiteY144" fmla="*/ 2508249 h 4676774"/>
              <a:gd name="connsiteX145" fmla="*/ 2740025 w 5559425"/>
              <a:gd name="connsiteY145" fmla="*/ 2476499 h 4676774"/>
              <a:gd name="connsiteX146" fmla="*/ 2682875 w 5559425"/>
              <a:gd name="connsiteY146" fmla="*/ 2441574 h 4676774"/>
              <a:gd name="connsiteX147" fmla="*/ 2635250 w 5559425"/>
              <a:gd name="connsiteY147" fmla="*/ 2409824 h 4676774"/>
              <a:gd name="connsiteX148" fmla="*/ 2616200 w 5559425"/>
              <a:gd name="connsiteY148" fmla="*/ 2393949 h 4676774"/>
              <a:gd name="connsiteX149" fmla="*/ 2600325 w 5559425"/>
              <a:gd name="connsiteY149" fmla="*/ 2378074 h 4676774"/>
              <a:gd name="connsiteX150" fmla="*/ 2587625 w 5559425"/>
              <a:gd name="connsiteY150" fmla="*/ 2359024 h 4676774"/>
              <a:gd name="connsiteX151" fmla="*/ 2574925 w 5559425"/>
              <a:gd name="connsiteY151" fmla="*/ 2339974 h 4676774"/>
              <a:gd name="connsiteX152" fmla="*/ 2565400 w 5559425"/>
              <a:gd name="connsiteY152" fmla="*/ 2320924 h 4676774"/>
              <a:gd name="connsiteX153" fmla="*/ 2559050 w 5559425"/>
              <a:gd name="connsiteY153" fmla="*/ 2298699 h 4676774"/>
              <a:gd name="connsiteX154" fmla="*/ 2555875 w 5559425"/>
              <a:gd name="connsiteY154" fmla="*/ 2276474 h 4676774"/>
              <a:gd name="connsiteX155" fmla="*/ 2552700 w 5559425"/>
              <a:gd name="connsiteY155" fmla="*/ 2251074 h 4676774"/>
              <a:gd name="connsiteX156" fmla="*/ 2555875 w 5559425"/>
              <a:gd name="connsiteY156" fmla="*/ 2228849 h 4676774"/>
              <a:gd name="connsiteX157" fmla="*/ 2559050 w 5559425"/>
              <a:gd name="connsiteY157" fmla="*/ 2206624 h 4676774"/>
              <a:gd name="connsiteX158" fmla="*/ 2562225 w 5559425"/>
              <a:gd name="connsiteY158" fmla="*/ 2184399 h 4676774"/>
              <a:gd name="connsiteX159" fmla="*/ 2571750 w 5559425"/>
              <a:gd name="connsiteY159" fmla="*/ 2162174 h 4676774"/>
              <a:gd name="connsiteX160" fmla="*/ 2581275 w 5559425"/>
              <a:gd name="connsiteY160" fmla="*/ 2143124 h 4676774"/>
              <a:gd name="connsiteX161" fmla="*/ 2593975 w 5559425"/>
              <a:gd name="connsiteY161" fmla="*/ 2124074 h 4676774"/>
              <a:gd name="connsiteX162" fmla="*/ 2609850 w 5559425"/>
              <a:gd name="connsiteY162" fmla="*/ 2108199 h 4676774"/>
              <a:gd name="connsiteX163" fmla="*/ 2625725 w 5559425"/>
              <a:gd name="connsiteY163" fmla="*/ 2092324 h 4676774"/>
              <a:gd name="connsiteX164" fmla="*/ 2644775 w 5559425"/>
              <a:gd name="connsiteY164" fmla="*/ 2079624 h 4676774"/>
              <a:gd name="connsiteX165" fmla="*/ 2667000 w 5559425"/>
              <a:gd name="connsiteY165" fmla="*/ 2066924 h 4676774"/>
              <a:gd name="connsiteX166" fmla="*/ 2695575 w 5559425"/>
              <a:gd name="connsiteY166" fmla="*/ 2057399 h 4676774"/>
              <a:gd name="connsiteX167" fmla="*/ 2724150 w 5559425"/>
              <a:gd name="connsiteY167" fmla="*/ 2047874 h 4676774"/>
              <a:gd name="connsiteX168" fmla="*/ 2759075 w 5559425"/>
              <a:gd name="connsiteY168" fmla="*/ 2041524 h 4676774"/>
              <a:gd name="connsiteX169" fmla="*/ 2797175 w 5559425"/>
              <a:gd name="connsiteY169" fmla="*/ 2038349 h 4676774"/>
              <a:gd name="connsiteX170" fmla="*/ 2838450 w 5559425"/>
              <a:gd name="connsiteY170" fmla="*/ 2035174 h 4676774"/>
              <a:gd name="connsiteX171" fmla="*/ 2886075 w 5559425"/>
              <a:gd name="connsiteY171" fmla="*/ 2035174 h 4676774"/>
              <a:gd name="connsiteX172" fmla="*/ 2933700 w 5559425"/>
              <a:gd name="connsiteY172" fmla="*/ 2035174 h 4676774"/>
              <a:gd name="connsiteX173" fmla="*/ 2981325 w 5559425"/>
              <a:gd name="connsiteY173" fmla="*/ 2038349 h 4676774"/>
              <a:gd name="connsiteX174" fmla="*/ 3032125 w 5559425"/>
              <a:gd name="connsiteY174" fmla="*/ 2044699 h 4676774"/>
              <a:gd name="connsiteX175" fmla="*/ 3079750 w 5559425"/>
              <a:gd name="connsiteY175" fmla="*/ 2054224 h 4676774"/>
              <a:gd name="connsiteX176" fmla="*/ 3165475 w 5559425"/>
              <a:gd name="connsiteY176" fmla="*/ 2073274 h 4676774"/>
              <a:gd name="connsiteX177" fmla="*/ 3225800 w 5559425"/>
              <a:gd name="connsiteY177" fmla="*/ 2089149 h 4676774"/>
              <a:gd name="connsiteX178" fmla="*/ 3238500 w 5559425"/>
              <a:gd name="connsiteY178" fmla="*/ 2089149 h 4676774"/>
              <a:gd name="connsiteX179" fmla="*/ 3251200 w 5559425"/>
              <a:gd name="connsiteY179" fmla="*/ 2082799 h 4676774"/>
              <a:gd name="connsiteX180" fmla="*/ 3260725 w 5559425"/>
              <a:gd name="connsiteY180" fmla="*/ 2073274 h 4676774"/>
              <a:gd name="connsiteX181" fmla="*/ 3273425 w 5559425"/>
              <a:gd name="connsiteY181" fmla="*/ 2054224 h 4676774"/>
              <a:gd name="connsiteX182" fmla="*/ 3295650 w 5559425"/>
              <a:gd name="connsiteY182" fmla="*/ 2006599 h 4676774"/>
              <a:gd name="connsiteX183" fmla="*/ 3311525 w 5559425"/>
              <a:gd name="connsiteY183" fmla="*/ 1958974 h 4676774"/>
              <a:gd name="connsiteX184" fmla="*/ 3321050 w 5559425"/>
              <a:gd name="connsiteY184" fmla="*/ 1904999 h 4676774"/>
              <a:gd name="connsiteX185" fmla="*/ 3324225 w 5559425"/>
              <a:gd name="connsiteY185" fmla="*/ 1857374 h 4676774"/>
              <a:gd name="connsiteX186" fmla="*/ 3324225 w 5559425"/>
              <a:gd name="connsiteY186" fmla="*/ 1835149 h 4676774"/>
              <a:gd name="connsiteX187" fmla="*/ 3317875 w 5559425"/>
              <a:gd name="connsiteY187" fmla="*/ 1819274 h 4676774"/>
              <a:gd name="connsiteX188" fmla="*/ 3311525 w 5559425"/>
              <a:gd name="connsiteY188" fmla="*/ 1806574 h 4676774"/>
              <a:gd name="connsiteX189" fmla="*/ 3298825 w 5559425"/>
              <a:gd name="connsiteY189" fmla="*/ 1797049 h 4676774"/>
              <a:gd name="connsiteX190" fmla="*/ 3254375 w 5559425"/>
              <a:gd name="connsiteY190" fmla="*/ 1784349 h 4676774"/>
              <a:gd name="connsiteX191" fmla="*/ 3197225 w 5559425"/>
              <a:gd name="connsiteY191" fmla="*/ 1768474 h 4676774"/>
              <a:gd name="connsiteX192" fmla="*/ 3159125 w 5559425"/>
              <a:gd name="connsiteY192" fmla="*/ 1762124 h 4676774"/>
              <a:gd name="connsiteX193" fmla="*/ 3117850 w 5559425"/>
              <a:gd name="connsiteY193" fmla="*/ 1755774 h 4676774"/>
              <a:gd name="connsiteX194" fmla="*/ 3019425 w 5559425"/>
              <a:gd name="connsiteY194" fmla="*/ 1746249 h 4676774"/>
              <a:gd name="connsiteX195" fmla="*/ 3019425 w 5559425"/>
              <a:gd name="connsiteY195" fmla="*/ 1609724 h 4676774"/>
              <a:gd name="connsiteX196" fmla="*/ 3019425 w 5559425"/>
              <a:gd name="connsiteY196" fmla="*/ 1555749 h 4676774"/>
              <a:gd name="connsiteX197" fmla="*/ 3016250 w 5559425"/>
              <a:gd name="connsiteY197" fmla="*/ 1533524 h 4676774"/>
              <a:gd name="connsiteX198" fmla="*/ 3009900 w 5559425"/>
              <a:gd name="connsiteY198" fmla="*/ 1520824 h 4676774"/>
              <a:gd name="connsiteX199" fmla="*/ 3003550 w 5559425"/>
              <a:gd name="connsiteY199" fmla="*/ 1511299 h 4676774"/>
              <a:gd name="connsiteX200" fmla="*/ 2990850 w 5559425"/>
              <a:gd name="connsiteY200" fmla="*/ 1501774 h 4676774"/>
              <a:gd name="connsiteX201" fmla="*/ 2968625 w 5559425"/>
              <a:gd name="connsiteY201" fmla="*/ 1498599 h 4676774"/>
              <a:gd name="connsiteX202" fmla="*/ 2943225 w 5559425"/>
              <a:gd name="connsiteY202" fmla="*/ 1498599 h 4676774"/>
              <a:gd name="connsiteX203" fmla="*/ 2762250 w 5559425"/>
              <a:gd name="connsiteY203" fmla="*/ 1498599 h 4676774"/>
              <a:gd name="connsiteX204" fmla="*/ 2077933 w 5559425"/>
              <a:gd name="connsiteY204" fmla="*/ 438148 h 4676774"/>
              <a:gd name="connsiteX205" fmla="*/ 2048669 w 5559425"/>
              <a:gd name="connsiteY205" fmla="*/ 467412 h 4676774"/>
              <a:gd name="connsiteX206" fmla="*/ 2048669 w 5559425"/>
              <a:gd name="connsiteY206" fmla="*/ 769928 h 4676774"/>
              <a:gd name="connsiteX207" fmla="*/ 2075397 w 5559425"/>
              <a:gd name="connsiteY207" fmla="*/ 778225 h 4676774"/>
              <a:gd name="connsiteX208" fmla="*/ 2174524 w 5559425"/>
              <a:gd name="connsiteY208" fmla="*/ 877352 h 4676774"/>
              <a:gd name="connsiteX209" fmla="*/ 2184888 w 5559425"/>
              <a:gd name="connsiteY209" fmla="*/ 928686 h 4676774"/>
              <a:gd name="connsiteX210" fmla="*/ 3371361 w 5559425"/>
              <a:gd name="connsiteY210" fmla="*/ 928686 h 4676774"/>
              <a:gd name="connsiteX211" fmla="*/ 3381725 w 5559425"/>
              <a:gd name="connsiteY211" fmla="*/ 877352 h 4676774"/>
              <a:gd name="connsiteX212" fmla="*/ 3480853 w 5559425"/>
              <a:gd name="connsiteY212" fmla="*/ 778224 h 4676774"/>
              <a:gd name="connsiteX213" fmla="*/ 3507582 w 5559425"/>
              <a:gd name="connsiteY213" fmla="*/ 769927 h 4676774"/>
              <a:gd name="connsiteX214" fmla="*/ 3507582 w 5559425"/>
              <a:gd name="connsiteY214" fmla="*/ 467412 h 4676774"/>
              <a:gd name="connsiteX215" fmla="*/ 3478318 w 5559425"/>
              <a:gd name="connsiteY215" fmla="*/ 438148 h 4676774"/>
              <a:gd name="connsiteX216" fmla="*/ 2060754 w 5559425"/>
              <a:gd name="connsiteY216" fmla="*/ 0 h 4676774"/>
              <a:gd name="connsiteX217" fmla="*/ 3495494 w 5559425"/>
              <a:gd name="connsiteY217" fmla="*/ 0 h 4676774"/>
              <a:gd name="connsiteX218" fmla="*/ 3949699 w 5559425"/>
              <a:gd name="connsiteY218" fmla="*/ 454204 h 4676774"/>
              <a:gd name="connsiteX219" fmla="*/ 3949699 w 5559425"/>
              <a:gd name="connsiteY219" fmla="*/ 772638 h 4676774"/>
              <a:gd name="connsiteX220" fmla="*/ 3967697 w 5559425"/>
              <a:gd name="connsiteY220" fmla="*/ 778224 h 4676774"/>
              <a:gd name="connsiteX221" fmla="*/ 4066824 w 5559425"/>
              <a:gd name="connsiteY221" fmla="*/ 877352 h 4676774"/>
              <a:gd name="connsiteX222" fmla="*/ 4077188 w 5559425"/>
              <a:gd name="connsiteY222" fmla="*/ 928686 h 4676774"/>
              <a:gd name="connsiteX223" fmla="*/ 5316011 w 5559425"/>
              <a:gd name="connsiteY223" fmla="*/ 928686 h 4676774"/>
              <a:gd name="connsiteX224" fmla="*/ 5559425 w 5559425"/>
              <a:gd name="connsiteY224" fmla="*/ 1172100 h 4676774"/>
              <a:gd name="connsiteX225" fmla="*/ 5559425 w 5559425"/>
              <a:gd name="connsiteY225" fmla="*/ 4355572 h 4676774"/>
              <a:gd name="connsiteX226" fmla="*/ 5316011 w 5559425"/>
              <a:gd name="connsiteY226" fmla="*/ 4598986 h 4676774"/>
              <a:gd name="connsiteX227" fmla="*/ 4950129 w 5559425"/>
              <a:gd name="connsiteY227" fmla="*/ 4598986 h 4676774"/>
              <a:gd name="connsiteX228" fmla="*/ 4924434 w 5559425"/>
              <a:gd name="connsiteY228" fmla="*/ 4637096 h 4676774"/>
              <a:gd name="connsiteX229" fmla="*/ 4828643 w 5559425"/>
              <a:gd name="connsiteY229" fmla="*/ 4676774 h 4676774"/>
              <a:gd name="connsiteX230" fmla="*/ 4572531 w 5559425"/>
              <a:gd name="connsiteY230" fmla="*/ 4676774 h 4676774"/>
              <a:gd name="connsiteX231" fmla="*/ 4476740 w 5559425"/>
              <a:gd name="connsiteY231" fmla="*/ 4637096 h 4676774"/>
              <a:gd name="connsiteX232" fmla="*/ 4451046 w 5559425"/>
              <a:gd name="connsiteY232" fmla="*/ 4598986 h 4676774"/>
              <a:gd name="connsiteX233" fmla="*/ 1063928 w 5559425"/>
              <a:gd name="connsiteY233" fmla="*/ 4598986 h 4676774"/>
              <a:gd name="connsiteX234" fmla="*/ 1038234 w 5559425"/>
              <a:gd name="connsiteY234" fmla="*/ 4637096 h 4676774"/>
              <a:gd name="connsiteX235" fmla="*/ 942443 w 5559425"/>
              <a:gd name="connsiteY235" fmla="*/ 4676774 h 4676774"/>
              <a:gd name="connsiteX236" fmla="*/ 686331 w 5559425"/>
              <a:gd name="connsiteY236" fmla="*/ 4676774 h 4676774"/>
              <a:gd name="connsiteX237" fmla="*/ 590540 w 5559425"/>
              <a:gd name="connsiteY237" fmla="*/ 4637096 h 4676774"/>
              <a:gd name="connsiteX238" fmla="*/ 564846 w 5559425"/>
              <a:gd name="connsiteY238" fmla="*/ 4598986 h 4676774"/>
              <a:gd name="connsiteX239" fmla="*/ 243414 w 5559425"/>
              <a:gd name="connsiteY239" fmla="*/ 4598986 h 4676774"/>
              <a:gd name="connsiteX240" fmla="*/ 0 w 5559425"/>
              <a:gd name="connsiteY240" fmla="*/ 4355572 h 4676774"/>
              <a:gd name="connsiteX241" fmla="*/ 0 w 5559425"/>
              <a:gd name="connsiteY241" fmla="*/ 1172100 h 4676774"/>
              <a:gd name="connsiteX242" fmla="*/ 243414 w 5559425"/>
              <a:gd name="connsiteY242" fmla="*/ 928686 h 4676774"/>
              <a:gd name="connsiteX243" fmla="*/ 1479061 w 5559425"/>
              <a:gd name="connsiteY243" fmla="*/ 928686 h 4676774"/>
              <a:gd name="connsiteX244" fmla="*/ 1489425 w 5559425"/>
              <a:gd name="connsiteY244" fmla="*/ 877352 h 4676774"/>
              <a:gd name="connsiteX245" fmla="*/ 1588552 w 5559425"/>
              <a:gd name="connsiteY245" fmla="*/ 778225 h 4676774"/>
              <a:gd name="connsiteX246" fmla="*/ 1606549 w 5559425"/>
              <a:gd name="connsiteY246" fmla="*/ 772638 h 4676774"/>
              <a:gd name="connsiteX247" fmla="*/ 1606549 w 5559425"/>
              <a:gd name="connsiteY247" fmla="*/ 454204 h 4676774"/>
              <a:gd name="connsiteX248" fmla="*/ 2060754 w 5559425"/>
              <a:gd name="connsiteY248" fmla="*/ 0 h 467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5559425" h="4676774">
                <a:moveTo>
                  <a:pt x="2733675" y="1498599"/>
                </a:moveTo>
                <a:lnTo>
                  <a:pt x="2708275" y="1501774"/>
                </a:lnTo>
                <a:lnTo>
                  <a:pt x="2689225" y="1511299"/>
                </a:lnTo>
                <a:lnTo>
                  <a:pt x="2673350" y="1520824"/>
                </a:lnTo>
                <a:lnTo>
                  <a:pt x="2663825" y="1536699"/>
                </a:lnTo>
                <a:lnTo>
                  <a:pt x="2657475" y="1555749"/>
                </a:lnTo>
                <a:lnTo>
                  <a:pt x="2654300" y="1577974"/>
                </a:lnTo>
                <a:lnTo>
                  <a:pt x="2654300" y="1603374"/>
                </a:lnTo>
                <a:lnTo>
                  <a:pt x="2654300" y="1758949"/>
                </a:lnTo>
                <a:lnTo>
                  <a:pt x="2593975" y="1771649"/>
                </a:lnTo>
                <a:lnTo>
                  <a:pt x="2540000" y="1787524"/>
                </a:lnTo>
                <a:lnTo>
                  <a:pt x="2492375" y="1806574"/>
                </a:lnTo>
                <a:lnTo>
                  <a:pt x="2444750" y="1828799"/>
                </a:lnTo>
                <a:lnTo>
                  <a:pt x="2400300" y="1854199"/>
                </a:lnTo>
                <a:lnTo>
                  <a:pt x="2362200" y="1879599"/>
                </a:lnTo>
                <a:lnTo>
                  <a:pt x="2327275" y="1911349"/>
                </a:lnTo>
                <a:lnTo>
                  <a:pt x="2292350" y="1943099"/>
                </a:lnTo>
                <a:lnTo>
                  <a:pt x="2266950" y="1978024"/>
                </a:lnTo>
                <a:lnTo>
                  <a:pt x="2241550" y="2016124"/>
                </a:lnTo>
                <a:lnTo>
                  <a:pt x="2219325" y="2054224"/>
                </a:lnTo>
                <a:lnTo>
                  <a:pt x="2203450" y="2092324"/>
                </a:lnTo>
                <a:lnTo>
                  <a:pt x="2190750" y="2130424"/>
                </a:lnTo>
                <a:lnTo>
                  <a:pt x="2181225" y="2168524"/>
                </a:lnTo>
                <a:lnTo>
                  <a:pt x="2174875" y="2209799"/>
                </a:lnTo>
                <a:lnTo>
                  <a:pt x="2171700" y="2251074"/>
                </a:lnTo>
                <a:lnTo>
                  <a:pt x="2174875" y="2314574"/>
                </a:lnTo>
                <a:lnTo>
                  <a:pt x="2184400" y="2371724"/>
                </a:lnTo>
                <a:lnTo>
                  <a:pt x="2197100" y="2425699"/>
                </a:lnTo>
                <a:lnTo>
                  <a:pt x="2216150" y="2476499"/>
                </a:lnTo>
                <a:lnTo>
                  <a:pt x="2238375" y="2520949"/>
                </a:lnTo>
                <a:lnTo>
                  <a:pt x="2266950" y="2562224"/>
                </a:lnTo>
                <a:lnTo>
                  <a:pt x="2298700" y="2603499"/>
                </a:lnTo>
                <a:lnTo>
                  <a:pt x="2333625" y="2638424"/>
                </a:lnTo>
                <a:lnTo>
                  <a:pt x="2371725" y="2670174"/>
                </a:lnTo>
                <a:lnTo>
                  <a:pt x="2413000" y="2701924"/>
                </a:lnTo>
                <a:lnTo>
                  <a:pt x="2457450" y="2730499"/>
                </a:lnTo>
                <a:lnTo>
                  <a:pt x="2501900" y="2755899"/>
                </a:lnTo>
                <a:lnTo>
                  <a:pt x="2600325" y="2803524"/>
                </a:lnTo>
                <a:lnTo>
                  <a:pt x="2701925" y="2844799"/>
                </a:lnTo>
                <a:lnTo>
                  <a:pt x="2790825" y="2882899"/>
                </a:lnTo>
                <a:lnTo>
                  <a:pt x="2863850" y="2920999"/>
                </a:lnTo>
                <a:lnTo>
                  <a:pt x="2924175" y="2955924"/>
                </a:lnTo>
                <a:lnTo>
                  <a:pt x="2946400" y="2974974"/>
                </a:lnTo>
                <a:lnTo>
                  <a:pt x="2968625" y="2994024"/>
                </a:lnTo>
                <a:lnTo>
                  <a:pt x="2984500" y="3009899"/>
                </a:lnTo>
                <a:lnTo>
                  <a:pt x="3000375" y="3032124"/>
                </a:lnTo>
                <a:lnTo>
                  <a:pt x="3013075" y="3051174"/>
                </a:lnTo>
                <a:lnTo>
                  <a:pt x="3022600" y="3073399"/>
                </a:lnTo>
                <a:lnTo>
                  <a:pt x="3028950" y="3095624"/>
                </a:lnTo>
                <a:lnTo>
                  <a:pt x="3035300" y="3121024"/>
                </a:lnTo>
                <a:lnTo>
                  <a:pt x="3038475" y="3146424"/>
                </a:lnTo>
                <a:lnTo>
                  <a:pt x="3041650" y="3171824"/>
                </a:lnTo>
                <a:lnTo>
                  <a:pt x="3038475" y="3203574"/>
                </a:lnTo>
                <a:lnTo>
                  <a:pt x="3032125" y="3232149"/>
                </a:lnTo>
                <a:lnTo>
                  <a:pt x="3025775" y="3257549"/>
                </a:lnTo>
                <a:lnTo>
                  <a:pt x="3013075" y="3279774"/>
                </a:lnTo>
                <a:lnTo>
                  <a:pt x="2997200" y="3301999"/>
                </a:lnTo>
                <a:lnTo>
                  <a:pt x="2978150" y="3317874"/>
                </a:lnTo>
                <a:lnTo>
                  <a:pt x="2955925" y="3333749"/>
                </a:lnTo>
                <a:lnTo>
                  <a:pt x="2927350" y="3349624"/>
                </a:lnTo>
                <a:lnTo>
                  <a:pt x="2898775" y="3359149"/>
                </a:lnTo>
                <a:lnTo>
                  <a:pt x="2870200" y="3371849"/>
                </a:lnTo>
                <a:lnTo>
                  <a:pt x="2803525" y="3384549"/>
                </a:lnTo>
                <a:lnTo>
                  <a:pt x="2733675" y="3394074"/>
                </a:lnTo>
                <a:lnTo>
                  <a:pt x="2657475" y="3397249"/>
                </a:lnTo>
                <a:lnTo>
                  <a:pt x="2581275" y="3397249"/>
                </a:lnTo>
                <a:lnTo>
                  <a:pt x="2517775" y="3390899"/>
                </a:lnTo>
                <a:lnTo>
                  <a:pt x="2457450" y="3384549"/>
                </a:lnTo>
                <a:lnTo>
                  <a:pt x="2406650" y="3375024"/>
                </a:lnTo>
                <a:lnTo>
                  <a:pt x="2324100" y="3349624"/>
                </a:lnTo>
                <a:lnTo>
                  <a:pt x="2257425" y="3324224"/>
                </a:lnTo>
                <a:lnTo>
                  <a:pt x="2232025" y="3314699"/>
                </a:lnTo>
                <a:lnTo>
                  <a:pt x="2212975" y="3308349"/>
                </a:lnTo>
                <a:lnTo>
                  <a:pt x="2203450" y="3311524"/>
                </a:lnTo>
                <a:lnTo>
                  <a:pt x="2193925" y="3317874"/>
                </a:lnTo>
                <a:lnTo>
                  <a:pt x="2184400" y="3330574"/>
                </a:lnTo>
                <a:lnTo>
                  <a:pt x="2174875" y="3346449"/>
                </a:lnTo>
                <a:lnTo>
                  <a:pt x="2159000" y="3390899"/>
                </a:lnTo>
                <a:lnTo>
                  <a:pt x="2146300" y="3441699"/>
                </a:lnTo>
                <a:lnTo>
                  <a:pt x="2133600" y="3495674"/>
                </a:lnTo>
                <a:lnTo>
                  <a:pt x="2130425" y="3546474"/>
                </a:lnTo>
                <a:lnTo>
                  <a:pt x="2130425" y="3568699"/>
                </a:lnTo>
                <a:lnTo>
                  <a:pt x="2130425" y="3587749"/>
                </a:lnTo>
                <a:lnTo>
                  <a:pt x="2133600" y="3600449"/>
                </a:lnTo>
                <a:lnTo>
                  <a:pt x="2139950" y="3606799"/>
                </a:lnTo>
                <a:lnTo>
                  <a:pt x="2168525" y="3622674"/>
                </a:lnTo>
                <a:lnTo>
                  <a:pt x="2203450" y="3641724"/>
                </a:lnTo>
                <a:lnTo>
                  <a:pt x="2247900" y="3657599"/>
                </a:lnTo>
                <a:lnTo>
                  <a:pt x="2301875" y="3673474"/>
                </a:lnTo>
                <a:lnTo>
                  <a:pt x="2362200" y="3689349"/>
                </a:lnTo>
                <a:lnTo>
                  <a:pt x="2432050" y="3702049"/>
                </a:lnTo>
                <a:lnTo>
                  <a:pt x="2511425" y="3711574"/>
                </a:lnTo>
                <a:lnTo>
                  <a:pt x="2597150" y="3717924"/>
                </a:lnTo>
                <a:lnTo>
                  <a:pt x="2597150" y="3829049"/>
                </a:lnTo>
                <a:lnTo>
                  <a:pt x="2597150" y="3860799"/>
                </a:lnTo>
                <a:lnTo>
                  <a:pt x="2603500" y="3886199"/>
                </a:lnTo>
                <a:lnTo>
                  <a:pt x="2609850" y="3905249"/>
                </a:lnTo>
                <a:lnTo>
                  <a:pt x="2619375" y="3921124"/>
                </a:lnTo>
                <a:lnTo>
                  <a:pt x="2632075" y="3930649"/>
                </a:lnTo>
                <a:lnTo>
                  <a:pt x="2647950" y="3936999"/>
                </a:lnTo>
                <a:lnTo>
                  <a:pt x="2670175" y="3940174"/>
                </a:lnTo>
                <a:lnTo>
                  <a:pt x="2695575" y="3940174"/>
                </a:lnTo>
                <a:lnTo>
                  <a:pt x="2879725" y="3940174"/>
                </a:lnTo>
                <a:lnTo>
                  <a:pt x="2905125" y="3940174"/>
                </a:lnTo>
                <a:lnTo>
                  <a:pt x="2924175" y="3936999"/>
                </a:lnTo>
                <a:lnTo>
                  <a:pt x="2940050" y="3930649"/>
                </a:lnTo>
                <a:lnTo>
                  <a:pt x="2946400" y="3924299"/>
                </a:lnTo>
                <a:lnTo>
                  <a:pt x="2952750" y="3911599"/>
                </a:lnTo>
                <a:lnTo>
                  <a:pt x="2959100" y="3892549"/>
                </a:lnTo>
                <a:lnTo>
                  <a:pt x="2959100" y="3870324"/>
                </a:lnTo>
                <a:lnTo>
                  <a:pt x="2962275" y="3841749"/>
                </a:lnTo>
                <a:lnTo>
                  <a:pt x="2962275" y="3689349"/>
                </a:lnTo>
                <a:lnTo>
                  <a:pt x="3009900" y="3679824"/>
                </a:lnTo>
                <a:lnTo>
                  <a:pt x="3057525" y="3663949"/>
                </a:lnTo>
                <a:lnTo>
                  <a:pt x="3101975" y="3648074"/>
                </a:lnTo>
                <a:lnTo>
                  <a:pt x="3146425" y="3629024"/>
                </a:lnTo>
                <a:lnTo>
                  <a:pt x="3187700" y="3609974"/>
                </a:lnTo>
                <a:lnTo>
                  <a:pt x="3225800" y="3584574"/>
                </a:lnTo>
                <a:lnTo>
                  <a:pt x="3260725" y="3555999"/>
                </a:lnTo>
                <a:lnTo>
                  <a:pt x="3295650" y="3527424"/>
                </a:lnTo>
                <a:lnTo>
                  <a:pt x="3324225" y="3492499"/>
                </a:lnTo>
                <a:lnTo>
                  <a:pt x="3349625" y="3454399"/>
                </a:lnTo>
                <a:lnTo>
                  <a:pt x="3371850" y="3413124"/>
                </a:lnTo>
                <a:lnTo>
                  <a:pt x="3390900" y="3371849"/>
                </a:lnTo>
                <a:lnTo>
                  <a:pt x="3406775" y="3324224"/>
                </a:lnTo>
                <a:lnTo>
                  <a:pt x="3419475" y="3270249"/>
                </a:lnTo>
                <a:lnTo>
                  <a:pt x="3425825" y="3216274"/>
                </a:lnTo>
                <a:lnTo>
                  <a:pt x="3429000" y="3155949"/>
                </a:lnTo>
                <a:lnTo>
                  <a:pt x="3425825" y="3101974"/>
                </a:lnTo>
                <a:lnTo>
                  <a:pt x="3419475" y="3051174"/>
                </a:lnTo>
                <a:lnTo>
                  <a:pt x="3406775" y="3003549"/>
                </a:lnTo>
                <a:lnTo>
                  <a:pt x="3394075" y="2955924"/>
                </a:lnTo>
                <a:lnTo>
                  <a:pt x="3371850" y="2911474"/>
                </a:lnTo>
                <a:lnTo>
                  <a:pt x="3349625" y="2870199"/>
                </a:lnTo>
                <a:lnTo>
                  <a:pt x="3317875" y="2828924"/>
                </a:lnTo>
                <a:lnTo>
                  <a:pt x="3286125" y="2790824"/>
                </a:lnTo>
                <a:lnTo>
                  <a:pt x="3248025" y="2755899"/>
                </a:lnTo>
                <a:lnTo>
                  <a:pt x="3206750" y="2720974"/>
                </a:lnTo>
                <a:lnTo>
                  <a:pt x="3162300" y="2689224"/>
                </a:lnTo>
                <a:lnTo>
                  <a:pt x="3114675" y="2657474"/>
                </a:lnTo>
                <a:lnTo>
                  <a:pt x="3063875" y="2625724"/>
                </a:lnTo>
                <a:lnTo>
                  <a:pt x="3006725" y="2597149"/>
                </a:lnTo>
                <a:lnTo>
                  <a:pt x="2946400" y="2568574"/>
                </a:lnTo>
                <a:lnTo>
                  <a:pt x="2886075" y="2539999"/>
                </a:lnTo>
                <a:lnTo>
                  <a:pt x="2806700" y="2508249"/>
                </a:lnTo>
                <a:lnTo>
                  <a:pt x="2740025" y="2476499"/>
                </a:lnTo>
                <a:lnTo>
                  <a:pt x="2682875" y="2441574"/>
                </a:lnTo>
                <a:lnTo>
                  <a:pt x="2635250" y="2409824"/>
                </a:lnTo>
                <a:lnTo>
                  <a:pt x="2616200" y="2393949"/>
                </a:lnTo>
                <a:lnTo>
                  <a:pt x="2600325" y="2378074"/>
                </a:lnTo>
                <a:lnTo>
                  <a:pt x="2587625" y="2359024"/>
                </a:lnTo>
                <a:lnTo>
                  <a:pt x="2574925" y="2339974"/>
                </a:lnTo>
                <a:lnTo>
                  <a:pt x="2565400" y="2320924"/>
                </a:lnTo>
                <a:lnTo>
                  <a:pt x="2559050" y="2298699"/>
                </a:lnTo>
                <a:lnTo>
                  <a:pt x="2555875" y="2276474"/>
                </a:lnTo>
                <a:lnTo>
                  <a:pt x="2552700" y="2251074"/>
                </a:lnTo>
                <a:lnTo>
                  <a:pt x="2555875" y="2228849"/>
                </a:lnTo>
                <a:lnTo>
                  <a:pt x="2559050" y="2206624"/>
                </a:lnTo>
                <a:lnTo>
                  <a:pt x="2562225" y="2184399"/>
                </a:lnTo>
                <a:lnTo>
                  <a:pt x="2571750" y="2162174"/>
                </a:lnTo>
                <a:lnTo>
                  <a:pt x="2581275" y="2143124"/>
                </a:lnTo>
                <a:lnTo>
                  <a:pt x="2593975" y="2124074"/>
                </a:lnTo>
                <a:lnTo>
                  <a:pt x="2609850" y="2108199"/>
                </a:lnTo>
                <a:lnTo>
                  <a:pt x="2625725" y="2092324"/>
                </a:lnTo>
                <a:lnTo>
                  <a:pt x="2644775" y="2079624"/>
                </a:lnTo>
                <a:lnTo>
                  <a:pt x="2667000" y="2066924"/>
                </a:lnTo>
                <a:lnTo>
                  <a:pt x="2695575" y="2057399"/>
                </a:lnTo>
                <a:lnTo>
                  <a:pt x="2724150" y="2047874"/>
                </a:lnTo>
                <a:lnTo>
                  <a:pt x="2759075" y="2041524"/>
                </a:lnTo>
                <a:lnTo>
                  <a:pt x="2797175" y="2038349"/>
                </a:lnTo>
                <a:lnTo>
                  <a:pt x="2838450" y="2035174"/>
                </a:lnTo>
                <a:lnTo>
                  <a:pt x="2886075" y="2035174"/>
                </a:lnTo>
                <a:lnTo>
                  <a:pt x="2933700" y="2035174"/>
                </a:lnTo>
                <a:lnTo>
                  <a:pt x="2981325" y="2038349"/>
                </a:lnTo>
                <a:lnTo>
                  <a:pt x="3032125" y="2044699"/>
                </a:lnTo>
                <a:lnTo>
                  <a:pt x="3079750" y="2054224"/>
                </a:lnTo>
                <a:lnTo>
                  <a:pt x="3165475" y="2073274"/>
                </a:lnTo>
                <a:lnTo>
                  <a:pt x="3225800" y="2089149"/>
                </a:lnTo>
                <a:lnTo>
                  <a:pt x="3238500" y="2089149"/>
                </a:lnTo>
                <a:lnTo>
                  <a:pt x="3251200" y="2082799"/>
                </a:lnTo>
                <a:lnTo>
                  <a:pt x="3260725" y="2073274"/>
                </a:lnTo>
                <a:lnTo>
                  <a:pt x="3273425" y="2054224"/>
                </a:lnTo>
                <a:lnTo>
                  <a:pt x="3295650" y="2006599"/>
                </a:lnTo>
                <a:lnTo>
                  <a:pt x="3311525" y="1958974"/>
                </a:lnTo>
                <a:lnTo>
                  <a:pt x="3321050" y="1904999"/>
                </a:lnTo>
                <a:lnTo>
                  <a:pt x="3324225" y="1857374"/>
                </a:lnTo>
                <a:lnTo>
                  <a:pt x="3324225" y="1835149"/>
                </a:lnTo>
                <a:lnTo>
                  <a:pt x="3317875" y="1819274"/>
                </a:lnTo>
                <a:lnTo>
                  <a:pt x="3311525" y="1806574"/>
                </a:lnTo>
                <a:lnTo>
                  <a:pt x="3298825" y="1797049"/>
                </a:lnTo>
                <a:lnTo>
                  <a:pt x="3254375" y="1784349"/>
                </a:lnTo>
                <a:lnTo>
                  <a:pt x="3197225" y="1768474"/>
                </a:lnTo>
                <a:lnTo>
                  <a:pt x="3159125" y="1762124"/>
                </a:lnTo>
                <a:lnTo>
                  <a:pt x="3117850" y="1755774"/>
                </a:lnTo>
                <a:lnTo>
                  <a:pt x="3019425" y="1746249"/>
                </a:lnTo>
                <a:lnTo>
                  <a:pt x="3019425" y="1609724"/>
                </a:lnTo>
                <a:lnTo>
                  <a:pt x="3019425" y="1555749"/>
                </a:lnTo>
                <a:lnTo>
                  <a:pt x="3016250" y="1533524"/>
                </a:lnTo>
                <a:lnTo>
                  <a:pt x="3009900" y="1520824"/>
                </a:lnTo>
                <a:lnTo>
                  <a:pt x="3003550" y="1511299"/>
                </a:lnTo>
                <a:lnTo>
                  <a:pt x="2990850" y="1501774"/>
                </a:lnTo>
                <a:lnTo>
                  <a:pt x="2968625" y="1498599"/>
                </a:lnTo>
                <a:lnTo>
                  <a:pt x="2943225" y="1498599"/>
                </a:lnTo>
                <a:lnTo>
                  <a:pt x="2762250" y="1498599"/>
                </a:lnTo>
                <a:close/>
                <a:moveTo>
                  <a:pt x="2077933" y="438148"/>
                </a:moveTo>
                <a:cubicBezTo>
                  <a:pt x="2061771" y="438148"/>
                  <a:pt x="2048669" y="451250"/>
                  <a:pt x="2048669" y="467412"/>
                </a:cubicBezTo>
                <a:lnTo>
                  <a:pt x="2048669" y="769928"/>
                </a:lnTo>
                <a:lnTo>
                  <a:pt x="2075397" y="778225"/>
                </a:lnTo>
                <a:cubicBezTo>
                  <a:pt x="2119967" y="797076"/>
                  <a:pt x="2155673" y="832782"/>
                  <a:pt x="2174524" y="877352"/>
                </a:cubicBezTo>
                <a:lnTo>
                  <a:pt x="2184888" y="928686"/>
                </a:lnTo>
                <a:lnTo>
                  <a:pt x="3371361" y="928686"/>
                </a:lnTo>
                <a:lnTo>
                  <a:pt x="3381725" y="877352"/>
                </a:lnTo>
                <a:cubicBezTo>
                  <a:pt x="3400577" y="832782"/>
                  <a:pt x="3436283" y="797076"/>
                  <a:pt x="3480853" y="778224"/>
                </a:cubicBezTo>
                <a:lnTo>
                  <a:pt x="3507582" y="769927"/>
                </a:lnTo>
                <a:lnTo>
                  <a:pt x="3507582" y="467412"/>
                </a:lnTo>
                <a:cubicBezTo>
                  <a:pt x="3507582" y="451250"/>
                  <a:pt x="3494480" y="438148"/>
                  <a:pt x="3478318" y="438148"/>
                </a:cubicBezTo>
                <a:close/>
                <a:moveTo>
                  <a:pt x="2060754" y="0"/>
                </a:moveTo>
                <a:lnTo>
                  <a:pt x="3495494" y="0"/>
                </a:lnTo>
                <a:cubicBezTo>
                  <a:pt x="3746344" y="0"/>
                  <a:pt x="3949699" y="203354"/>
                  <a:pt x="3949699" y="454204"/>
                </a:cubicBezTo>
                <a:lnTo>
                  <a:pt x="3949699" y="772638"/>
                </a:lnTo>
                <a:lnTo>
                  <a:pt x="3967697" y="778224"/>
                </a:lnTo>
                <a:cubicBezTo>
                  <a:pt x="4012267" y="797076"/>
                  <a:pt x="4047973" y="832782"/>
                  <a:pt x="4066824" y="877352"/>
                </a:cubicBezTo>
                <a:lnTo>
                  <a:pt x="4077188" y="928686"/>
                </a:lnTo>
                <a:lnTo>
                  <a:pt x="5316011" y="928686"/>
                </a:lnTo>
                <a:cubicBezTo>
                  <a:pt x="5450445" y="928686"/>
                  <a:pt x="5559425" y="1037666"/>
                  <a:pt x="5559425" y="1172100"/>
                </a:cubicBezTo>
                <a:lnTo>
                  <a:pt x="5559425" y="4355572"/>
                </a:lnTo>
                <a:cubicBezTo>
                  <a:pt x="5559425" y="4490006"/>
                  <a:pt x="5450445" y="4598986"/>
                  <a:pt x="5316011" y="4598986"/>
                </a:cubicBezTo>
                <a:lnTo>
                  <a:pt x="4950129" y="4598986"/>
                </a:lnTo>
                <a:lnTo>
                  <a:pt x="4924434" y="4637096"/>
                </a:lnTo>
                <a:cubicBezTo>
                  <a:pt x="4899919" y="4661611"/>
                  <a:pt x="4866052" y="4676774"/>
                  <a:pt x="4828643" y="4676774"/>
                </a:cubicBezTo>
                <a:lnTo>
                  <a:pt x="4572531" y="4676774"/>
                </a:lnTo>
                <a:cubicBezTo>
                  <a:pt x="4535123" y="4676774"/>
                  <a:pt x="4501256" y="4661611"/>
                  <a:pt x="4476740" y="4637096"/>
                </a:cubicBezTo>
                <a:lnTo>
                  <a:pt x="4451046" y="4598986"/>
                </a:lnTo>
                <a:lnTo>
                  <a:pt x="1063928" y="4598986"/>
                </a:lnTo>
                <a:lnTo>
                  <a:pt x="1038234" y="4637096"/>
                </a:lnTo>
                <a:cubicBezTo>
                  <a:pt x="1013719" y="4661611"/>
                  <a:pt x="979851" y="4676774"/>
                  <a:pt x="942443" y="4676774"/>
                </a:cubicBezTo>
                <a:lnTo>
                  <a:pt x="686331" y="4676774"/>
                </a:lnTo>
                <a:cubicBezTo>
                  <a:pt x="648922" y="4676774"/>
                  <a:pt x="615055" y="4661611"/>
                  <a:pt x="590540" y="4637096"/>
                </a:cubicBezTo>
                <a:lnTo>
                  <a:pt x="564846" y="4598986"/>
                </a:lnTo>
                <a:lnTo>
                  <a:pt x="243414" y="4598986"/>
                </a:lnTo>
                <a:cubicBezTo>
                  <a:pt x="108980" y="4598986"/>
                  <a:pt x="0" y="4490006"/>
                  <a:pt x="0" y="4355572"/>
                </a:cubicBezTo>
                <a:lnTo>
                  <a:pt x="0" y="1172100"/>
                </a:lnTo>
                <a:cubicBezTo>
                  <a:pt x="0" y="1037666"/>
                  <a:pt x="108980" y="928686"/>
                  <a:pt x="243414" y="928686"/>
                </a:cubicBezTo>
                <a:lnTo>
                  <a:pt x="1479061" y="928686"/>
                </a:lnTo>
                <a:lnTo>
                  <a:pt x="1489425" y="877352"/>
                </a:lnTo>
                <a:cubicBezTo>
                  <a:pt x="1508276" y="832782"/>
                  <a:pt x="1543982" y="797076"/>
                  <a:pt x="1588552" y="778225"/>
                </a:cubicBezTo>
                <a:lnTo>
                  <a:pt x="1606549" y="772638"/>
                </a:lnTo>
                <a:lnTo>
                  <a:pt x="1606549" y="454204"/>
                </a:lnTo>
                <a:cubicBezTo>
                  <a:pt x="1606549" y="203354"/>
                  <a:pt x="1809904" y="0"/>
                  <a:pt x="2060754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A66A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55931" y="1937053"/>
            <a:ext cx="2491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Fisher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线性判别法则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264399" y="193705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29D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二次分类法则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496173" y="193907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7F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机器学习判别方法</a:t>
            </a: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判别与分类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6A6261F-5F09-452D-9D27-A7DF221DCD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06" y="2975524"/>
            <a:ext cx="855231" cy="876067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21981A9-15A9-49AB-9017-C4C10CE12296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BF0BBF2-2184-4492-ACD6-F16BE0F41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E9C21852-5C61-4ED1-808B-78789B28F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4261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Title 13"/>
          <p:cNvSpPr txBox="1">
            <a:spLocks/>
          </p:cNvSpPr>
          <p:nvPr/>
        </p:nvSpPr>
        <p:spPr>
          <a:xfrm>
            <a:off x="1547064" y="1390625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5C5C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判别函数：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C5C5C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26" name="椭圆 25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28" name="文本框 27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二次分类法则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9BE29A-A94D-4CD5-AFEB-F108DD40E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19" t="28899" r="17966" b="58627"/>
          <a:stretch/>
        </p:blipFill>
        <p:spPr>
          <a:xfrm>
            <a:off x="3158867" y="1335860"/>
            <a:ext cx="5874266" cy="641815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0FFBA48-80EA-4A34-9500-A7A87C202625}"/>
              </a:ext>
            </a:extLst>
          </p:cNvPr>
          <p:cNvSpPr txBox="1">
            <a:spLocks/>
          </p:cNvSpPr>
          <p:nvPr/>
        </p:nvSpPr>
        <p:spPr>
          <a:xfrm>
            <a:off x="919032" y="2168787"/>
            <a:ext cx="3522665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sz="1800" b="1" i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关键问题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                        的取值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033731A-02FF-4776-A37B-7A48F1CF6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04" t="28899" r="21527" b="58627"/>
          <a:stretch/>
        </p:blipFill>
        <p:spPr>
          <a:xfrm>
            <a:off x="2120433" y="2189022"/>
            <a:ext cx="1296141" cy="641815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D7F6D05-5BC6-4B4D-B109-6AB652201014}"/>
              </a:ext>
            </a:extLst>
          </p:cNvPr>
          <p:cNvSpPr/>
          <p:nvPr/>
        </p:nvSpPr>
        <p:spPr>
          <a:xfrm>
            <a:off x="386151" y="2946949"/>
            <a:ext cx="5545432" cy="3009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7206507-6BD3-4D67-9B88-2E42C73F8B71}"/>
              </a:ext>
            </a:extLst>
          </p:cNvPr>
          <p:cNvSpPr txBox="1"/>
          <p:nvPr/>
        </p:nvSpPr>
        <p:spPr>
          <a:xfrm>
            <a:off x="507403" y="3009800"/>
            <a:ext cx="5161574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简单取值为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48D023F-F2F4-4ED0-9435-828DFAE1AE6D}"/>
                  </a:ext>
                </a:extLst>
              </p:cNvPr>
              <p:cNvSpPr/>
              <p:nvPr/>
            </p:nvSpPr>
            <p:spPr>
              <a:xfrm>
                <a:off x="6152238" y="2861744"/>
                <a:ext cx="4762500" cy="1055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  <a:defRPr/>
                </a:pPr>
                <a:r>
                  <a:rPr lang="en-US" altLang="zh-CN" b="1" i="1" dirty="0">
                    <a:solidFill>
                      <a:srgbClr val="4A66A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p1</a:t>
                </a:r>
                <a:r>
                  <a:rPr lang="en-US" altLang="zh-CN" dirty="0">
                    <a:solidFill>
                      <a:srgbClr val="4A66A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i="1" dirty="0" smtClean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dirty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 dirty="0" smtClean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dirty="0" smtClean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4A66A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altLang="zh-CN" b="1" i="1" dirty="0">
                    <a:solidFill>
                      <a:srgbClr val="4A66A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p2</a:t>
                </a:r>
                <a:r>
                  <a:rPr lang="en-US" altLang="zh-CN" dirty="0">
                    <a:solidFill>
                      <a:srgbClr val="4A66A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dirty="0" smtClean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 smtClean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i="1" dirty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 dirty="0" smtClean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dirty="0" smtClean="0">
                            <a:solidFill>
                              <a:srgbClr val="4A66A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altLang="zh-CN" dirty="0">
                  <a:solidFill>
                    <a:srgbClr val="4A66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A66A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代价比相同</a:t>
                </a:r>
              </a:p>
            </p:txBody>
          </p:sp>
        </mc:Choice>
        <mc:Fallback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48D023F-F2F4-4ED0-9435-828DFAE1A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238" y="2861744"/>
                <a:ext cx="4762500" cy="1055802"/>
              </a:xfrm>
              <a:prstGeom prst="rect">
                <a:avLst/>
              </a:prstGeom>
              <a:blipFill>
                <a:blip r:embed="rId4"/>
                <a:stretch>
                  <a:fillRect l="-1024" b="-7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06C4F409-7C51-4628-AD3A-53DD974EBD6C}"/>
              </a:ext>
            </a:extLst>
          </p:cNvPr>
          <p:cNvSpPr/>
          <p:nvPr/>
        </p:nvSpPr>
        <p:spPr>
          <a:xfrm>
            <a:off x="5931583" y="2946949"/>
            <a:ext cx="5545432" cy="3009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15313B-A5FC-4E94-8659-2009D7D9F2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52" t="29282" r="32500" b="51616"/>
          <a:stretch/>
        </p:blipFill>
        <p:spPr>
          <a:xfrm>
            <a:off x="1104031" y="3856757"/>
            <a:ext cx="3968318" cy="1310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4BD632-F14A-4CC0-8AF1-E6069C4035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62" t="45968" r="34466" b="37365"/>
          <a:stretch/>
        </p:blipFill>
        <p:spPr>
          <a:xfrm>
            <a:off x="6871059" y="4002751"/>
            <a:ext cx="3666479" cy="1143031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DE0AC38-730E-4531-98D1-F7987157E942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E6D956C-47A2-4178-8A94-598C63505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0210DE1-1360-41A2-8504-7F7C4045B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Title 13"/>
          <p:cNvSpPr txBox="1">
            <a:spLocks/>
          </p:cNvSpPr>
          <p:nvPr/>
        </p:nvSpPr>
        <p:spPr>
          <a:xfrm>
            <a:off x="1547064" y="1390625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5C5C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判别函数：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C5C5C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26" name="椭圆 25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28" name="文本框 27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二次分类法则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9BE29A-A94D-4CD5-AFEB-F108DD40E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19" t="28899" r="17966" b="58627"/>
          <a:stretch/>
        </p:blipFill>
        <p:spPr>
          <a:xfrm>
            <a:off x="3158867" y="1335860"/>
            <a:ext cx="5874266" cy="641815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0FFBA48-80EA-4A34-9500-A7A87C202625}"/>
              </a:ext>
            </a:extLst>
          </p:cNvPr>
          <p:cNvSpPr txBox="1">
            <a:spLocks/>
          </p:cNvSpPr>
          <p:nvPr/>
        </p:nvSpPr>
        <p:spPr>
          <a:xfrm>
            <a:off x="919032" y="2168787"/>
            <a:ext cx="3522665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sz="1800" b="1" i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关键问题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                        的取值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033731A-02FF-4776-A37B-7A48F1CF6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04" t="28899" r="21527" b="58627"/>
          <a:stretch/>
        </p:blipFill>
        <p:spPr>
          <a:xfrm>
            <a:off x="2120433" y="2189022"/>
            <a:ext cx="1296141" cy="6418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56BF28-9B39-439F-A98C-167065E7F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8" y="2851072"/>
            <a:ext cx="4701436" cy="3334308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F4BB4D7-CFEE-432E-A98E-AE18398721EB}"/>
              </a:ext>
            </a:extLst>
          </p:cNvPr>
          <p:cNvSpPr txBox="1">
            <a:spLocks/>
          </p:cNvSpPr>
          <p:nvPr/>
        </p:nvSpPr>
        <p:spPr>
          <a:xfrm>
            <a:off x="6188964" y="2979577"/>
            <a:ext cx="4263414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为了得到更好 的二次分类法则，我们将数据按 </a:t>
            </a:r>
            <a:r>
              <a:rPr lang="en-US" altLang="zh-CN" sz="120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 : 2 : 2 </a:t>
            </a:r>
            <a:r>
              <a:rPr lang="zh-CN" altLang="en-US" sz="120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分为训练集、验证集和测试集，其中通过训练集得出二次分类法则不等式</a:t>
            </a:r>
            <a:r>
              <a:rPr lang="zh-CN" altLang="en-US" sz="1200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左半边部分</a:t>
            </a:r>
            <a:r>
              <a:rPr lang="zh-CN" altLang="en-US" sz="120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的参数，验证集用来得出较为</a:t>
            </a:r>
            <a:r>
              <a:rPr lang="zh-CN" altLang="en-US" sz="1200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准确的右半部分参数                         估计。</a:t>
            </a:r>
            <a:r>
              <a:rPr lang="zh-CN" altLang="en-US" sz="120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测试集来计算新二次分类法则的</a:t>
            </a:r>
            <a:r>
              <a:rPr lang="zh-CN" altLang="en-US" sz="1200" b="1" dirty="0">
                <a:solidFill>
                  <a:srgbClr val="4A66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准确率</a:t>
            </a:r>
            <a:r>
              <a:rPr lang="zh-CN" altLang="en-US" sz="120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55FBA5DE-8605-4278-8237-02E0309BBB9E}"/>
              </a:ext>
            </a:extLst>
          </p:cNvPr>
          <p:cNvSpPr txBox="1">
            <a:spLocks/>
          </p:cNvSpPr>
          <p:nvPr/>
        </p:nvSpPr>
        <p:spPr>
          <a:xfrm>
            <a:off x="6188964" y="2298552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C5C5C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 new approach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C5C5C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3A9479D-32BC-40D8-91E4-38BC8A676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04" t="28899" r="21527" b="58627"/>
          <a:stretch/>
        </p:blipFill>
        <p:spPr>
          <a:xfrm>
            <a:off x="7183467" y="3812504"/>
            <a:ext cx="895417" cy="44338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BBFA1EBC-17C9-42AF-A4EF-FF94F7D7AE4E}"/>
              </a:ext>
            </a:extLst>
          </p:cNvPr>
          <p:cNvGrpSpPr/>
          <p:nvPr/>
        </p:nvGrpSpPr>
        <p:grpSpPr>
          <a:xfrm>
            <a:off x="6188964" y="4535542"/>
            <a:ext cx="4385666" cy="792532"/>
            <a:chOff x="6547609" y="4752065"/>
            <a:chExt cx="4385666" cy="792532"/>
          </a:xfrm>
        </p:grpSpPr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D1FA31AA-E9D5-4869-9629-FA47181C40B0}"/>
                </a:ext>
              </a:extLst>
            </p:cNvPr>
            <p:cNvSpPr txBox="1">
              <a:spLocks/>
            </p:cNvSpPr>
            <p:nvPr/>
          </p:nvSpPr>
          <p:spPr>
            <a:xfrm>
              <a:off x="6547609" y="4752065"/>
              <a:ext cx="4385666" cy="792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50000"/>
                </a:lnSpc>
                <a:buNone/>
                <a:defRPr/>
              </a:pPr>
              <a:r>
                <a:rPr lang="zh-CN" altLang="en-US" sz="1200" dirty="0">
                  <a:solidFill>
                    <a:sysClr val="window" lastClr="FFFFFF">
                      <a:lumMod val="6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验证集的 </a:t>
              </a:r>
              <a:r>
                <a:rPr lang="en-US" altLang="zh-CN" sz="1200" dirty="0">
                  <a:solidFill>
                    <a:sysClr val="window" lastClr="FFFFFF">
                      <a:lumMod val="6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APER </a:t>
              </a:r>
              <a:r>
                <a:rPr lang="zh-CN" altLang="en-US" sz="1200" dirty="0">
                  <a:solidFill>
                    <a:sysClr val="window" lastClr="FFFFFF">
                      <a:lumMod val="6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 </a:t>
              </a:r>
              <a:r>
                <a:rPr lang="en-US" altLang="zh-CN" sz="1200" dirty="0">
                  <a:solidFill>
                    <a:sysClr val="window" lastClr="FFFFFF">
                      <a:lumMod val="6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 = 0.37 </a:t>
              </a:r>
              <a:r>
                <a:rPr lang="zh-CN" altLang="en-US" sz="1200" dirty="0">
                  <a:solidFill>
                    <a:sysClr val="window" lastClr="FFFFFF">
                      <a:lumMod val="6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时最小，取                       </a:t>
              </a:r>
              <a:r>
                <a:rPr lang="en-US" altLang="zh-CN" sz="1200" dirty="0">
                  <a:solidFill>
                    <a:sysClr val="window" lastClr="FFFFFF">
                      <a:lumMod val="6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= 0.37</a:t>
              </a:r>
              <a:r>
                <a:rPr lang="zh-CN" altLang="en-US" sz="1200" dirty="0">
                  <a:solidFill>
                    <a:sysClr val="window" lastClr="FFFFFF">
                      <a:lumMod val="6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US" altLang="zh-CN" sz="120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lvl="0" indent="0">
                <a:lnSpc>
                  <a:spcPct val="150000"/>
                </a:lnSpc>
                <a:buNone/>
                <a:defRPr/>
              </a:pPr>
              <a:endParaRPr lang="en-US" altLang="zh-CN" sz="120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6F304B0-EFAF-4D98-BC42-57859F29F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304" t="28899" r="21527" b="58627"/>
            <a:stretch/>
          </p:blipFill>
          <p:spPr>
            <a:xfrm>
              <a:off x="9432034" y="4752065"/>
              <a:ext cx="895417" cy="443387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12E4E49-71AC-4E25-9F71-627CB069FF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14" t="63328" r="34393" b="25116"/>
          <a:stretch/>
        </p:blipFill>
        <p:spPr>
          <a:xfrm>
            <a:off x="6559338" y="5188095"/>
            <a:ext cx="3522665" cy="79253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4A12D562-3F8E-4BAA-B0CE-032DB6DE7D06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F2441D9-162F-4C7C-A777-559BA200C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7B81E9F0-DF94-408B-AC66-0C6DF0C40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021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CB371C2-6EE3-4CB9-AE2C-82DB40BBE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645" y="1742299"/>
            <a:ext cx="3600000" cy="29886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BB0612-DAA5-480B-B61D-D7E42350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03" y="1744634"/>
            <a:ext cx="3600000" cy="30531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984F92-37ED-4F5F-9007-0549C0BFC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4" y="1801584"/>
            <a:ext cx="3600000" cy="29739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KSO_Shape"/>
          <p:cNvSpPr>
            <a:spLocks/>
          </p:cNvSpPr>
          <p:nvPr/>
        </p:nvSpPr>
        <p:spPr bwMode="auto">
          <a:xfrm>
            <a:off x="9861645" y="3367953"/>
            <a:ext cx="645073" cy="645073"/>
          </a:xfrm>
          <a:custGeom>
            <a:avLst/>
            <a:gdLst>
              <a:gd name="T0" fmla="*/ 2147483646 w 207"/>
              <a:gd name="T1" fmla="*/ 2147483646 h 207"/>
              <a:gd name="T2" fmla="*/ 2147483646 w 207"/>
              <a:gd name="T3" fmla="*/ 2147483646 h 207"/>
              <a:gd name="T4" fmla="*/ 2147483646 w 207"/>
              <a:gd name="T5" fmla="*/ 2147483646 h 207"/>
              <a:gd name="T6" fmla="*/ 2147483646 w 207"/>
              <a:gd name="T7" fmla="*/ 2147483646 h 207"/>
              <a:gd name="T8" fmla="*/ 2147483646 w 207"/>
              <a:gd name="T9" fmla="*/ 2147483646 h 207"/>
              <a:gd name="T10" fmla="*/ 2147483646 w 207"/>
              <a:gd name="T11" fmla="*/ 2147483646 h 207"/>
              <a:gd name="T12" fmla="*/ 2147483646 w 207"/>
              <a:gd name="T13" fmla="*/ 2147483646 h 207"/>
              <a:gd name="T14" fmla="*/ 2147483646 w 207"/>
              <a:gd name="T15" fmla="*/ 2147483646 h 207"/>
              <a:gd name="T16" fmla="*/ 2147483646 w 207"/>
              <a:gd name="T17" fmla="*/ 2147483646 h 207"/>
              <a:gd name="T18" fmla="*/ 2147483646 w 207"/>
              <a:gd name="T19" fmla="*/ 2147483646 h 207"/>
              <a:gd name="T20" fmla="*/ 2147483646 w 207"/>
              <a:gd name="T21" fmla="*/ 2147483646 h 207"/>
              <a:gd name="T22" fmla="*/ 2147483646 w 207"/>
              <a:gd name="T23" fmla="*/ 2147483646 h 207"/>
              <a:gd name="T24" fmla="*/ 2147483646 w 207"/>
              <a:gd name="T25" fmla="*/ 2147483646 h 207"/>
              <a:gd name="T26" fmla="*/ 2147483646 w 207"/>
              <a:gd name="T27" fmla="*/ 2147483646 h 207"/>
              <a:gd name="T28" fmla="*/ 0 w 207"/>
              <a:gd name="T29" fmla="*/ 2147483646 h 207"/>
              <a:gd name="T30" fmla="*/ 2147483646 w 207"/>
              <a:gd name="T31" fmla="*/ 2147483646 h 207"/>
              <a:gd name="T32" fmla="*/ 2147483646 w 207"/>
              <a:gd name="T33" fmla="*/ 0 h 207"/>
              <a:gd name="T34" fmla="*/ 2147483646 w 207"/>
              <a:gd name="T35" fmla="*/ 2147483646 h 207"/>
              <a:gd name="T36" fmla="*/ 2147483646 w 207"/>
              <a:gd name="T37" fmla="*/ 2147483646 h 207"/>
              <a:gd name="T38" fmla="*/ 2147483646 w 207"/>
              <a:gd name="T39" fmla="*/ 2147483646 h 207"/>
              <a:gd name="T40" fmla="*/ 2147483646 w 207"/>
              <a:gd name="T41" fmla="*/ 2147483646 h 207"/>
              <a:gd name="T42" fmla="*/ 2147483646 w 207"/>
              <a:gd name="T43" fmla="*/ 2147483646 h 207"/>
              <a:gd name="T44" fmla="*/ 2147483646 w 207"/>
              <a:gd name="T45" fmla="*/ 2147483646 h 207"/>
              <a:gd name="T46" fmla="*/ 2147483646 w 207"/>
              <a:gd name="T47" fmla="*/ 2147483646 h 207"/>
              <a:gd name="T48" fmla="*/ 2147483646 w 207"/>
              <a:gd name="T49" fmla="*/ 2147483646 h 207"/>
              <a:gd name="T50" fmla="*/ 2147483646 w 207"/>
              <a:gd name="T51" fmla="*/ 2147483646 h 207"/>
              <a:gd name="T52" fmla="*/ 2147483646 w 207"/>
              <a:gd name="T53" fmla="*/ 2147483646 h 207"/>
              <a:gd name="T54" fmla="*/ 2147483646 w 207"/>
              <a:gd name="T55" fmla="*/ 2147483646 h 207"/>
              <a:gd name="T56" fmla="*/ 2147483646 w 207"/>
              <a:gd name="T57" fmla="*/ 2147483646 h 207"/>
              <a:gd name="T58" fmla="*/ 2147483646 w 207"/>
              <a:gd name="T59" fmla="*/ 2147483646 h 207"/>
              <a:gd name="T60" fmla="*/ 2147483646 w 207"/>
              <a:gd name="T61" fmla="*/ 2147483646 h 207"/>
              <a:gd name="T62" fmla="*/ 2147483646 w 207"/>
              <a:gd name="T63" fmla="*/ 2147483646 h 207"/>
              <a:gd name="T64" fmla="*/ 2147483646 w 207"/>
              <a:gd name="T65" fmla="*/ 2147483646 h 207"/>
              <a:gd name="T66" fmla="*/ 2147483646 w 207"/>
              <a:gd name="T67" fmla="*/ 2147483646 h 207"/>
              <a:gd name="T68" fmla="*/ 2147483646 w 207"/>
              <a:gd name="T69" fmla="*/ 2147483646 h 207"/>
              <a:gd name="T70" fmla="*/ 2147483646 w 207"/>
              <a:gd name="T71" fmla="*/ 2147483646 h 207"/>
              <a:gd name="T72" fmla="*/ 2147483646 w 207"/>
              <a:gd name="T73" fmla="*/ 2147483646 h 207"/>
              <a:gd name="T74" fmla="*/ 2147483646 w 207"/>
              <a:gd name="T75" fmla="*/ 2147483646 h 20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07" h="207">
                <a:moveTo>
                  <a:pt x="137" y="51"/>
                </a:moveTo>
                <a:cubicBezTo>
                  <a:pt x="153" y="51"/>
                  <a:pt x="153" y="51"/>
                  <a:pt x="153" y="51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41" y="120"/>
                  <a:pt x="141" y="125"/>
                  <a:pt x="142" y="128"/>
                </a:cubicBezTo>
                <a:cubicBezTo>
                  <a:pt x="143" y="132"/>
                  <a:pt x="146" y="133"/>
                  <a:pt x="150" y="133"/>
                </a:cubicBezTo>
                <a:cubicBezTo>
                  <a:pt x="154" y="133"/>
                  <a:pt x="158" y="132"/>
                  <a:pt x="161" y="130"/>
                </a:cubicBezTo>
                <a:cubicBezTo>
                  <a:pt x="165" y="129"/>
                  <a:pt x="169" y="126"/>
                  <a:pt x="172" y="122"/>
                </a:cubicBezTo>
                <a:cubicBezTo>
                  <a:pt x="175" y="118"/>
                  <a:pt x="177" y="114"/>
                  <a:pt x="179" y="108"/>
                </a:cubicBezTo>
                <a:cubicBezTo>
                  <a:pt x="181" y="102"/>
                  <a:pt x="182" y="95"/>
                  <a:pt x="182" y="87"/>
                </a:cubicBezTo>
                <a:cubicBezTo>
                  <a:pt x="182" y="76"/>
                  <a:pt x="180" y="66"/>
                  <a:pt x="176" y="58"/>
                </a:cubicBezTo>
                <a:cubicBezTo>
                  <a:pt x="172" y="50"/>
                  <a:pt x="167" y="44"/>
                  <a:pt x="161" y="38"/>
                </a:cubicBezTo>
                <a:cubicBezTo>
                  <a:pt x="154" y="33"/>
                  <a:pt x="146" y="29"/>
                  <a:pt x="137" y="27"/>
                </a:cubicBezTo>
                <a:cubicBezTo>
                  <a:pt x="128" y="24"/>
                  <a:pt x="119" y="23"/>
                  <a:pt x="109" y="23"/>
                </a:cubicBezTo>
                <a:cubicBezTo>
                  <a:pt x="97" y="23"/>
                  <a:pt x="86" y="25"/>
                  <a:pt x="76" y="30"/>
                </a:cubicBezTo>
                <a:cubicBezTo>
                  <a:pt x="65" y="34"/>
                  <a:pt x="57" y="40"/>
                  <a:pt x="49" y="47"/>
                </a:cubicBezTo>
                <a:cubicBezTo>
                  <a:pt x="42" y="55"/>
                  <a:pt x="36" y="63"/>
                  <a:pt x="31" y="74"/>
                </a:cubicBezTo>
                <a:cubicBezTo>
                  <a:pt x="27" y="84"/>
                  <a:pt x="25" y="95"/>
                  <a:pt x="25" y="107"/>
                </a:cubicBezTo>
                <a:cubicBezTo>
                  <a:pt x="25" y="119"/>
                  <a:pt x="27" y="129"/>
                  <a:pt x="30" y="139"/>
                </a:cubicBezTo>
                <a:cubicBezTo>
                  <a:pt x="34" y="148"/>
                  <a:pt x="39" y="156"/>
                  <a:pt x="46" y="163"/>
                </a:cubicBezTo>
                <a:cubicBezTo>
                  <a:pt x="53" y="169"/>
                  <a:pt x="61" y="174"/>
                  <a:pt x="71" y="178"/>
                </a:cubicBezTo>
                <a:cubicBezTo>
                  <a:pt x="81" y="181"/>
                  <a:pt x="93" y="183"/>
                  <a:pt x="106" y="183"/>
                </a:cubicBezTo>
                <a:cubicBezTo>
                  <a:pt x="110" y="183"/>
                  <a:pt x="115" y="183"/>
                  <a:pt x="121" y="182"/>
                </a:cubicBezTo>
                <a:cubicBezTo>
                  <a:pt x="127" y="181"/>
                  <a:pt x="132" y="179"/>
                  <a:pt x="136" y="177"/>
                </a:cubicBezTo>
                <a:cubicBezTo>
                  <a:pt x="143" y="199"/>
                  <a:pt x="143" y="199"/>
                  <a:pt x="143" y="199"/>
                </a:cubicBezTo>
                <a:cubicBezTo>
                  <a:pt x="137" y="202"/>
                  <a:pt x="131" y="204"/>
                  <a:pt x="124" y="205"/>
                </a:cubicBezTo>
                <a:cubicBezTo>
                  <a:pt x="118" y="206"/>
                  <a:pt x="110" y="207"/>
                  <a:pt x="102" y="207"/>
                </a:cubicBezTo>
                <a:cubicBezTo>
                  <a:pt x="87" y="207"/>
                  <a:pt x="74" y="205"/>
                  <a:pt x="61" y="200"/>
                </a:cubicBezTo>
                <a:cubicBezTo>
                  <a:pt x="49" y="196"/>
                  <a:pt x="38" y="190"/>
                  <a:pt x="29" y="182"/>
                </a:cubicBezTo>
                <a:cubicBezTo>
                  <a:pt x="20" y="173"/>
                  <a:pt x="13" y="163"/>
                  <a:pt x="7" y="151"/>
                </a:cubicBezTo>
                <a:cubicBezTo>
                  <a:pt x="2" y="138"/>
                  <a:pt x="0" y="124"/>
                  <a:pt x="0" y="108"/>
                </a:cubicBezTo>
                <a:cubicBezTo>
                  <a:pt x="0" y="91"/>
                  <a:pt x="3" y="76"/>
                  <a:pt x="9" y="63"/>
                </a:cubicBezTo>
                <a:cubicBezTo>
                  <a:pt x="14" y="50"/>
                  <a:pt x="22" y="38"/>
                  <a:pt x="32" y="29"/>
                </a:cubicBezTo>
                <a:cubicBezTo>
                  <a:pt x="42" y="20"/>
                  <a:pt x="54" y="12"/>
                  <a:pt x="67" y="7"/>
                </a:cubicBezTo>
                <a:cubicBezTo>
                  <a:pt x="80" y="2"/>
                  <a:pt x="94" y="0"/>
                  <a:pt x="109" y="0"/>
                </a:cubicBezTo>
                <a:cubicBezTo>
                  <a:pt x="123" y="0"/>
                  <a:pt x="136" y="2"/>
                  <a:pt x="148" y="6"/>
                </a:cubicBezTo>
                <a:cubicBezTo>
                  <a:pt x="160" y="10"/>
                  <a:pt x="170" y="15"/>
                  <a:pt x="179" y="23"/>
                </a:cubicBezTo>
                <a:cubicBezTo>
                  <a:pt x="188" y="30"/>
                  <a:pt x="195" y="40"/>
                  <a:pt x="200" y="50"/>
                </a:cubicBezTo>
                <a:cubicBezTo>
                  <a:pt x="205" y="61"/>
                  <a:pt x="207" y="74"/>
                  <a:pt x="207" y="87"/>
                </a:cubicBezTo>
                <a:cubicBezTo>
                  <a:pt x="207" y="97"/>
                  <a:pt x="205" y="106"/>
                  <a:pt x="202" y="115"/>
                </a:cubicBezTo>
                <a:cubicBezTo>
                  <a:pt x="199" y="123"/>
                  <a:pt x="194" y="130"/>
                  <a:pt x="188" y="137"/>
                </a:cubicBezTo>
                <a:cubicBezTo>
                  <a:pt x="182" y="143"/>
                  <a:pt x="175" y="148"/>
                  <a:pt x="167" y="151"/>
                </a:cubicBezTo>
                <a:cubicBezTo>
                  <a:pt x="159" y="155"/>
                  <a:pt x="151" y="157"/>
                  <a:pt x="141" y="157"/>
                </a:cubicBezTo>
                <a:cubicBezTo>
                  <a:pt x="138" y="157"/>
                  <a:pt x="134" y="156"/>
                  <a:pt x="131" y="156"/>
                </a:cubicBezTo>
                <a:cubicBezTo>
                  <a:pt x="128" y="155"/>
                  <a:pt x="125" y="153"/>
                  <a:pt x="123" y="151"/>
                </a:cubicBezTo>
                <a:cubicBezTo>
                  <a:pt x="121" y="149"/>
                  <a:pt x="119" y="147"/>
                  <a:pt x="118" y="144"/>
                </a:cubicBezTo>
                <a:cubicBezTo>
                  <a:pt x="117" y="140"/>
                  <a:pt x="116" y="137"/>
                  <a:pt x="117" y="132"/>
                </a:cubicBezTo>
                <a:cubicBezTo>
                  <a:pt x="116" y="132"/>
                  <a:pt x="116" y="132"/>
                  <a:pt x="116" y="132"/>
                </a:cubicBezTo>
                <a:cubicBezTo>
                  <a:pt x="114" y="135"/>
                  <a:pt x="111" y="138"/>
                  <a:pt x="109" y="141"/>
                </a:cubicBezTo>
                <a:cubicBezTo>
                  <a:pt x="106" y="144"/>
                  <a:pt x="103" y="147"/>
                  <a:pt x="100" y="149"/>
                </a:cubicBezTo>
                <a:cubicBezTo>
                  <a:pt x="97" y="152"/>
                  <a:pt x="93" y="153"/>
                  <a:pt x="89" y="155"/>
                </a:cubicBezTo>
                <a:cubicBezTo>
                  <a:pt x="86" y="156"/>
                  <a:pt x="81" y="157"/>
                  <a:pt x="77" y="157"/>
                </a:cubicBezTo>
                <a:cubicBezTo>
                  <a:pt x="73" y="157"/>
                  <a:pt x="70" y="156"/>
                  <a:pt x="66" y="154"/>
                </a:cubicBezTo>
                <a:cubicBezTo>
                  <a:pt x="63" y="153"/>
                  <a:pt x="60" y="151"/>
                  <a:pt x="58" y="148"/>
                </a:cubicBezTo>
                <a:cubicBezTo>
                  <a:pt x="55" y="145"/>
                  <a:pt x="53" y="141"/>
                  <a:pt x="52" y="137"/>
                </a:cubicBezTo>
                <a:cubicBezTo>
                  <a:pt x="51" y="133"/>
                  <a:pt x="50" y="129"/>
                  <a:pt x="50" y="124"/>
                </a:cubicBezTo>
                <a:cubicBezTo>
                  <a:pt x="50" y="114"/>
                  <a:pt x="51" y="105"/>
                  <a:pt x="54" y="96"/>
                </a:cubicBezTo>
                <a:cubicBezTo>
                  <a:pt x="57" y="87"/>
                  <a:pt x="62" y="80"/>
                  <a:pt x="67" y="73"/>
                </a:cubicBezTo>
                <a:cubicBezTo>
                  <a:pt x="72" y="66"/>
                  <a:pt x="78" y="60"/>
                  <a:pt x="85" y="56"/>
                </a:cubicBezTo>
                <a:cubicBezTo>
                  <a:pt x="92" y="52"/>
                  <a:pt x="99" y="50"/>
                  <a:pt x="107" y="50"/>
                </a:cubicBezTo>
                <a:cubicBezTo>
                  <a:pt x="112" y="50"/>
                  <a:pt x="117" y="51"/>
                  <a:pt x="120" y="52"/>
                </a:cubicBezTo>
                <a:cubicBezTo>
                  <a:pt x="124" y="54"/>
                  <a:pt x="127" y="56"/>
                  <a:pt x="130" y="59"/>
                </a:cubicBezTo>
                <a:lnTo>
                  <a:pt x="137" y="51"/>
                </a:lnTo>
                <a:close/>
                <a:moveTo>
                  <a:pt x="123" y="79"/>
                </a:moveTo>
                <a:cubicBezTo>
                  <a:pt x="121" y="77"/>
                  <a:pt x="119" y="76"/>
                  <a:pt x="117" y="75"/>
                </a:cubicBezTo>
                <a:cubicBezTo>
                  <a:pt x="115" y="74"/>
                  <a:pt x="112" y="74"/>
                  <a:pt x="109" y="74"/>
                </a:cubicBezTo>
                <a:cubicBezTo>
                  <a:pt x="104" y="74"/>
                  <a:pt x="100" y="75"/>
                  <a:pt x="96" y="78"/>
                </a:cubicBezTo>
                <a:cubicBezTo>
                  <a:pt x="92" y="80"/>
                  <a:pt x="89" y="83"/>
                  <a:pt x="86" y="88"/>
                </a:cubicBezTo>
                <a:cubicBezTo>
                  <a:pt x="84" y="92"/>
                  <a:pt x="81" y="96"/>
                  <a:pt x="80" y="101"/>
                </a:cubicBezTo>
                <a:cubicBezTo>
                  <a:pt x="78" y="106"/>
                  <a:pt x="78" y="111"/>
                  <a:pt x="78" y="116"/>
                </a:cubicBezTo>
                <a:cubicBezTo>
                  <a:pt x="78" y="121"/>
                  <a:pt x="79" y="125"/>
                  <a:pt x="81" y="128"/>
                </a:cubicBezTo>
                <a:cubicBezTo>
                  <a:pt x="83" y="132"/>
                  <a:pt x="86" y="133"/>
                  <a:pt x="91" y="133"/>
                </a:cubicBezTo>
                <a:cubicBezTo>
                  <a:pt x="93" y="133"/>
                  <a:pt x="96" y="133"/>
                  <a:pt x="98" y="131"/>
                </a:cubicBezTo>
                <a:cubicBezTo>
                  <a:pt x="100" y="130"/>
                  <a:pt x="103" y="128"/>
                  <a:pt x="105" y="126"/>
                </a:cubicBezTo>
                <a:cubicBezTo>
                  <a:pt x="107" y="124"/>
                  <a:pt x="110" y="122"/>
                  <a:pt x="112" y="119"/>
                </a:cubicBezTo>
                <a:cubicBezTo>
                  <a:pt x="114" y="116"/>
                  <a:pt x="116" y="113"/>
                  <a:pt x="117" y="110"/>
                </a:cubicBezTo>
                <a:lnTo>
                  <a:pt x="123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3460" y="5226262"/>
            <a:ext cx="3247949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逻辑回归准确率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可见逻辑回归效果不是很好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4942" y="4339204"/>
            <a:ext cx="1681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542232" y="5194140"/>
            <a:ext cx="3247949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支持向量机</a:t>
            </a:r>
            <a:endParaRPr lang="en-US" altLang="zh-CN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模型的准确率还是偏低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630162" y="4375476"/>
            <a:ext cx="2305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47.5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67422" y="5194140"/>
            <a:ext cx="3247949" cy="7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随机森林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模型的准确率可以接受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12669" y="4297017"/>
            <a:ext cx="2305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70.6%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28" name="椭圆 27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B3C22F9-0614-4059-8C67-C6DB5422E7D8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DEFE30-D62A-462D-AD47-7ABEEB9AA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E4BFB70-1372-494A-9887-AB254B0D9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35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71700"/>
            <a:ext cx="12192000" cy="283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76339" y="2994463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反思与总结</a:t>
            </a: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2066515" y="2676516"/>
            <a:ext cx="1895094" cy="1895094"/>
            <a:chOff x="456294" y="1959430"/>
            <a:chExt cx="2148114" cy="2148114"/>
          </a:xfrm>
        </p:grpSpPr>
        <p:sp>
          <p:nvSpPr>
            <p:cNvPr id="6" name="椭圆 5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46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71700"/>
            <a:ext cx="12192000" cy="283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84270" y="2519361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2066515" y="2676516"/>
            <a:ext cx="1895094" cy="1895094"/>
            <a:chOff x="456294" y="1959430"/>
            <a:chExt cx="2148114" cy="2148114"/>
          </a:xfrm>
        </p:grpSpPr>
        <p:sp>
          <p:nvSpPr>
            <p:cNvPr id="6" name="椭圆 5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FED3EBB-01FB-4793-85BB-539EE57E15B8}"/>
              </a:ext>
            </a:extLst>
          </p:cNvPr>
          <p:cNvSpPr txBox="1"/>
          <p:nvPr/>
        </p:nvSpPr>
        <p:spPr>
          <a:xfrm>
            <a:off x="4080134" y="3274973"/>
            <a:ext cx="5394377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分为三个部分，一是数据介绍，二是数据清洗，主要包括缺失值的处理、离群值的处理、标准化处理，第三个部分是清洗后数据的描述性统计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3175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项目反思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FC621BE-D9E5-4913-B1AB-1608869DC444}"/>
              </a:ext>
            </a:extLst>
          </p:cNvPr>
          <p:cNvSpPr txBox="1"/>
          <p:nvPr/>
        </p:nvSpPr>
        <p:spPr>
          <a:xfrm>
            <a:off x="4667730" y="1720499"/>
            <a:ext cx="6454353" cy="393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值的特殊标准化处理是为了通过正负号保存下酸碱的信息，但是实际分析过程中，我们发现酸碱不同这一信息并没有为分类贡献更好的效果，反而使整个模型准确率下降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缺失值，我们经过考虑后选择删除，同时我们删除了离群值。删除的缺失值和离群值占到整个数据集的约三分之一。虽然删除后，我们仍有十分大的样本进行分析，但我们舍弃了大量的信息，分类的测试中也未将它们纳入考虑。或许加入后会导致分类准确率进一步下降，但也会让数据分析更加贴近现实情况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对于数据集的正态性检验，虽然卡方图符合正态假设，但其他适用于大样本的检验都严重背离正态假设，这一点是令人疑惑的，需要进一步探究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对于最后的三类分类器，我们没有深究数据集与模型之间的契合度，参数的调整等因素，这也有可能会导致准确率的偏失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C2E786F-7AC0-4DC3-A676-3A605A02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27" y="2304043"/>
            <a:ext cx="2425212" cy="297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466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FC621BE-D9E5-4913-B1AB-1608869DC444}"/>
              </a:ext>
            </a:extLst>
          </p:cNvPr>
          <p:cNvSpPr txBox="1"/>
          <p:nvPr/>
        </p:nvSpPr>
        <p:spPr>
          <a:xfrm>
            <a:off x="4667730" y="1982228"/>
            <a:ext cx="6454353" cy="328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数据原本的相关系数十分低，这意味着几乎没有变量的信息之间有“重叠”，因此整个数据的收集是高效的，数据集本身包含了接近最大程度的信息，也为数据分析提供了极大的便利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数据集本身的大样本特性给予了分析过程的极大便利，在一些分析情景下可以不必过于担忧数据集本身的正态性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经过均值检验，两个总体之间在均值意义（置信水平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0.05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下）没有差别，而协方差矩阵是有差别的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经过若干分类器的应用，最好的分类准确率在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70%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左右；不同分类器之间对于数据集的契合度差距很大，其中逻辑斯蒂回归效果最差，随机森林效果最好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E786BC2-5BA8-40F4-BB74-0D1054F49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1" y="1828800"/>
            <a:ext cx="4650276" cy="359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97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57486" y="2240782"/>
            <a:ext cx="7634514" cy="27422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24503" y="3011778"/>
            <a:ext cx="6500480" cy="1200300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0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.1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数据介绍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5122136-3D95-4901-8B21-F7AAF631E0EF}"/>
              </a:ext>
            </a:extLst>
          </p:cNvPr>
          <p:cNvSpPr txBox="1"/>
          <p:nvPr/>
        </p:nvSpPr>
        <p:spPr>
          <a:xfrm>
            <a:off x="899470" y="1650935"/>
            <a:ext cx="408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water_potability.csv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018D96-0823-47D3-9B6C-4C0C4C4D2677}"/>
              </a:ext>
            </a:extLst>
          </p:cNvPr>
          <p:cNvSpPr txBox="1"/>
          <p:nvPr/>
        </p:nvSpPr>
        <p:spPr>
          <a:xfrm>
            <a:off x="899470" y="2410635"/>
            <a:ext cx="5954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Kaggle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原数据集有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个变量，共计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3276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条观测。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55E0A69D-C607-4FE1-BFCC-A14202007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015366"/>
              </p:ext>
            </p:extLst>
          </p:nvPr>
        </p:nvGraphicFramePr>
        <p:xfrm>
          <a:off x="921464" y="3593379"/>
          <a:ext cx="8128000" cy="2229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156936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73863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060605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8393519"/>
                    </a:ext>
                  </a:extLst>
                </a:gridCol>
              </a:tblGrid>
              <a:tr h="3748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21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Hardness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水的硬度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Conductivity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电导率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754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ph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酸碱性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Organic Carbon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有机污染物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40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Solids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颗粒或固体的浓度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Trihalomethanes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三卤甲烷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794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Chloramines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氯胺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Turbidity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浊度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733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Sulfate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硫酸盐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Potability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是否可饮用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39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62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.2.1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值处理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A91E47-F80C-4E08-B897-1CAC3D4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7" y="1464596"/>
            <a:ext cx="8143228" cy="4294375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2D4F45E-FE3C-43AC-A454-6487D632E029}"/>
              </a:ext>
            </a:extLst>
          </p:cNvPr>
          <p:cNvSpPr txBox="1"/>
          <p:nvPr/>
        </p:nvSpPr>
        <p:spPr>
          <a:xfrm>
            <a:off x="8232005" y="2398025"/>
            <a:ext cx="4188967" cy="2951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Sulfate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Trihalomethanes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均存在缺失值，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 缺失数据为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491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Sulfate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缺失数据为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781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rigalomethanes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缺失数据为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水质对微量元素的变化十分敏感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直接删除含有缺失值的数据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19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1.2.2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离群值处理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BDEFB90-750C-4635-BD19-092EDEED8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1" y="1201315"/>
            <a:ext cx="3662487" cy="13963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67A045-5F2A-4D43-BA95-0AD145D55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1" y="2766281"/>
            <a:ext cx="3662487" cy="13963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0F1941-8008-44F6-BA3C-646E7D5F0C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45" y="1201314"/>
            <a:ext cx="3662487" cy="13963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1D56E5-10CF-4964-BEC8-FA224E74EE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179" y="1201313"/>
            <a:ext cx="3662487" cy="13963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1A60BE-6381-49DA-B2B6-632923C2CB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43" y="2766280"/>
            <a:ext cx="3662490" cy="13963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9B5A96-836A-4AA7-9D66-5F24575923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398" y="2766280"/>
            <a:ext cx="3662487" cy="13963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08EB0D-C79D-470C-BE3E-635951B458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" y="4375718"/>
            <a:ext cx="3662487" cy="139637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094FE71-CAD8-4BD0-ADDF-8AD66BC72F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42" y="4375718"/>
            <a:ext cx="3662487" cy="13963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98FE046-C7CA-4880-99F8-5571375141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540" y="4375717"/>
            <a:ext cx="3662487" cy="139637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D9A6687-C287-4AFA-93F7-770BA92F6D0E}"/>
              </a:ext>
            </a:extLst>
          </p:cNvPr>
          <p:cNvSpPr txBox="1"/>
          <p:nvPr/>
        </p:nvSpPr>
        <p:spPr>
          <a:xfrm>
            <a:off x="1753420" y="248323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PH</a:t>
            </a:r>
            <a:endParaRPr lang="zh-CN" altLang="en-US" sz="12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6A28250-C38E-48E9-9E6E-3190A3B8ADD1}"/>
              </a:ext>
            </a:extLst>
          </p:cNvPr>
          <p:cNvSpPr txBox="1"/>
          <p:nvPr/>
        </p:nvSpPr>
        <p:spPr>
          <a:xfrm>
            <a:off x="5286281" y="2480718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Conductivity</a:t>
            </a:r>
            <a:endParaRPr lang="zh-CN" altLang="en-US" sz="12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0B12A23-80A8-47F4-80A2-18D04038DB4B}"/>
              </a:ext>
            </a:extLst>
          </p:cNvPr>
          <p:cNvSpPr txBox="1"/>
          <p:nvPr/>
        </p:nvSpPr>
        <p:spPr>
          <a:xfrm>
            <a:off x="9238332" y="2489281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Hardness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AD2C85A-FAA4-40AD-8FF8-B6BF96BA1D86}"/>
              </a:ext>
            </a:extLst>
          </p:cNvPr>
          <p:cNvSpPr txBox="1"/>
          <p:nvPr/>
        </p:nvSpPr>
        <p:spPr>
          <a:xfrm>
            <a:off x="1542624" y="4080721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Chloramines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99ABCCC-CE3A-4CAE-AEB6-77427947FB1A}"/>
              </a:ext>
            </a:extLst>
          </p:cNvPr>
          <p:cNvSpPr txBox="1"/>
          <p:nvPr/>
        </p:nvSpPr>
        <p:spPr>
          <a:xfrm>
            <a:off x="5205111" y="4080719"/>
            <a:ext cx="1236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Organic Carbon</a:t>
            </a:r>
            <a:endParaRPr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DFD15A6-022C-4B45-B524-E2D42B9B38A7}"/>
              </a:ext>
            </a:extLst>
          </p:cNvPr>
          <p:cNvSpPr txBox="1"/>
          <p:nvPr/>
        </p:nvSpPr>
        <p:spPr>
          <a:xfrm>
            <a:off x="8975304" y="4077872"/>
            <a:ext cx="1236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Dissolved Solids</a:t>
            </a:r>
            <a:endParaRPr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55742CB-C200-4319-A642-2E991A4E0C15}"/>
              </a:ext>
            </a:extLst>
          </p:cNvPr>
          <p:cNvSpPr txBox="1"/>
          <p:nvPr/>
        </p:nvSpPr>
        <p:spPr>
          <a:xfrm>
            <a:off x="1670202" y="563359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Sulfate</a:t>
            </a:r>
            <a:endParaRPr lang="zh-CN" altLang="en-US" sz="12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C1B80BC-5762-482F-971F-F5346CD06200}"/>
              </a:ext>
            </a:extLst>
          </p:cNvPr>
          <p:cNvSpPr txBox="1"/>
          <p:nvPr/>
        </p:nvSpPr>
        <p:spPr>
          <a:xfrm>
            <a:off x="5205111" y="5633589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Trihalomethanes</a:t>
            </a:r>
            <a:endParaRPr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F2DBAEF-A7FF-4E7D-8FAB-8257FA2F0417}"/>
              </a:ext>
            </a:extLst>
          </p:cNvPr>
          <p:cNvSpPr txBox="1"/>
          <p:nvPr/>
        </p:nvSpPr>
        <p:spPr>
          <a:xfrm>
            <a:off x="9268790" y="5633588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Turbidity</a:t>
            </a:r>
            <a:endParaRPr lang="zh-CN" altLang="en-US" sz="1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8D2C10D-8793-45E2-944F-10E86B25C0CD}"/>
              </a:ext>
            </a:extLst>
          </p:cNvPr>
          <p:cNvSpPr txBox="1"/>
          <p:nvPr/>
        </p:nvSpPr>
        <p:spPr>
          <a:xfrm>
            <a:off x="309822" y="6146156"/>
            <a:ext cx="55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将小于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分位数和大于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0.99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分位数的数据删除</a:t>
            </a:r>
          </a:p>
        </p:txBody>
      </p:sp>
    </p:spTree>
    <p:extLst>
      <p:ext uri="{BB962C8B-B14F-4D97-AF65-F5344CB8AC3E}">
        <p14:creationId xmlns:p14="http://schemas.microsoft.com/office/powerpoint/2010/main" val="215560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1.2.2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离群值处理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B467933-E015-4646-A31B-74D93F778DAD}"/>
              </a:ext>
            </a:extLst>
          </p:cNvPr>
          <p:cNvSpPr txBox="1"/>
          <p:nvPr/>
        </p:nvSpPr>
        <p:spPr>
          <a:xfrm>
            <a:off x="704985" y="3279003"/>
            <a:ext cx="3704860" cy="129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绘制删去离群值后变量的箱线图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3"/>
              </a:buCl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离群值已经处理完毕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7F4D56-DAD1-482D-9696-2A80CAD8E7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090" y="1382075"/>
            <a:ext cx="4253948" cy="50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2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1.2.3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标准化处理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B467933-E015-4646-A31B-74D93F778DAD}"/>
              </a:ext>
            </a:extLst>
          </p:cNvPr>
          <p:cNvSpPr txBox="1"/>
          <p:nvPr/>
        </p:nvSpPr>
        <p:spPr>
          <a:xfrm>
            <a:off x="309822" y="1212047"/>
            <a:ext cx="5580374" cy="212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值，为了保留酸碱的信息，标准化方法为：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3"/>
              </a:buCl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3"/>
              </a:buCl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其他变量采用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z-score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标准化处理：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7FF9194-106B-47E9-B203-DA73E060B4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120313"/>
              </p:ext>
            </p:extLst>
          </p:nvPr>
        </p:nvGraphicFramePr>
        <p:xfrm>
          <a:off x="5087591" y="1800297"/>
          <a:ext cx="1605209" cy="608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092240" imgH="415080" progId="Equation.AxMath">
                  <p:embed/>
                </p:oleObj>
              </mc:Choice>
              <mc:Fallback>
                <p:oleObj name="AxMath" r:id="rId7" imgW="1092240" imgH="415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87591" y="1800297"/>
                        <a:ext cx="1605209" cy="608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0628132-62A7-4A28-B8AC-8623A12B8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360893"/>
              </p:ext>
            </p:extLst>
          </p:nvPr>
        </p:nvGraphicFramePr>
        <p:xfrm>
          <a:off x="5167104" y="2926270"/>
          <a:ext cx="1214215" cy="77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721080" imgH="460440" progId="Equation.AxMath">
                  <p:embed/>
                </p:oleObj>
              </mc:Choice>
              <mc:Fallback>
                <p:oleObj name="AxMath" r:id="rId9" imgW="721080" imgH="46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67104" y="2926270"/>
                        <a:ext cx="1214215" cy="77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826179CF-2C44-4A03-8B12-7C6EC85CE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0814" y="4218891"/>
            <a:ext cx="5498761" cy="22748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886BF02-0EFB-4970-864F-7F7795DFB30E}"/>
              </a:ext>
            </a:extLst>
          </p:cNvPr>
          <p:cNvSpPr txBox="1"/>
          <p:nvPr/>
        </p:nvSpPr>
        <p:spPr>
          <a:xfrm>
            <a:off x="309822" y="3912051"/>
            <a:ext cx="289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得到标准化后数据</a:t>
            </a:r>
          </a:p>
        </p:txBody>
      </p:sp>
    </p:spTree>
    <p:extLst>
      <p:ext uri="{BB962C8B-B14F-4D97-AF65-F5344CB8AC3E}">
        <p14:creationId xmlns:p14="http://schemas.microsoft.com/office/powerpoint/2010/main" val="327705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548"/>
            <a:ext cx="12192000" cy="105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09902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202799" y="287672"/>
            <a:ext cx="609210" cy="609210"/>
            <a:chOff x="456294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19032" y="57998"/>
            <a:ext cx="5708293" cy="83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.3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描述性统计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D11BC7-FAE1-4DC6-8D7F-690B835A9A80}"/>
              </a:ext>
            </a:extLst>
          </p:cNvPr>
          <p:cNvGrpSpPr/>
          <p:nvPr/>
        </p:nvGrpSpPr>
        <p:grpSpPr>
          <a:xfrm>
            <a:off x="10181235" y="53181"/>
            <a:ext cx="1983179" cy="732666"/>
            <a:chOff x="3660681" y="738763"/>
            <a:chExt cx="4522061" cy="153976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F0D1F98-F222-44B8-A2B0-0B865101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5" t="20885" r="37007" b="22516"/>
            <a:stretch>
              <a:fillRect/>
            </a:stretch>
          </p:blipFill>
          <p:spPr>
            <a:xfrm>
              <a:off x="3660681" y="738763"/>
              <a:ext cx="1656034" cy="1539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A05105-42A9-4835-A850-056F49FF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2" t="43886" r="22694"/>
            <a:stretch>
              <a:fillRect/>
            </a:stretch>
          </p:blipFill>
          <p:spPr>
            <a:xfrm>
              <a:off x="5317038" y="817794"/>
              <a:ext cx="2865704" cy="1380735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FC621BE-D9E5-4913-B1AB-1608869DC444}"/>
              </a:ext>
            </a:extLst>
          </p:cNvPr>
          <p:cNvSpPr txBox="1"/>
          <p:nvPr/>
        </p:nvSpPr>
        <p:spPr>
          <a:xfrm>
            <a:off x="5096785" y="2572932"/>
            <a:ext cx="5732891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数据中约有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40%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的正例以及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的负例，这里可以对样本进行平衡处理，但样本本身的正负例比例或许传递了现实中正负例的先验信息，因此在这里将不采取平衡样本。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6718AE-0E6D-4DCC-9BB7-00D7FAB89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009" y="2072192"/>
            <a:ext cx="3735722" cy="32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3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1896</Words>
  <Application>Microsoft Office PowerPoint</Application>
  <PresentationFormat>宽屏</PresentationFormat>
  <Paragraphs>258</Paragraphs>
  <Slides>32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等线</vt:lpstr>
      <vt:lpstr>等线 Light</vt:lpstr>
      <vt:lpstr>微软雅黑</vt:lpstr>
      <vt:lpstr>Arial</vt:lpstr>
      <vt:lpstr>Calibri</vt:lpstr>
      <vt:lpstr>Cambria Math</vt:lpstr>
      <vt:lpstr>Wingdings</vt:lpstr>
      <vt:lpstr>Office 主题​​</vt:lpstr>
      <vt:lpstr>1_Office 主题​​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锐旗设计;https://9ppt.taobao.com;微软用户</dc:creator>
  <cp:keywords>锐旗设计; https:/9ppt.taobao.com</cp:keywords>
  <cp:lastModifiedBy>罗 禹</cp:lastModifiedBy>
  <cp:revision>56</cp:revision>
  <dcterms:created xsi:type="dcterms:W3CDTF">2016-07-01T08:26:54Z</dcterms:created>
  <dcterms:modified xsi:type="dcterms:W3CDTF">2021-06-16T13:46:55Z</dcterms:modified>
  <cp:category>锐旗设计;https://9ppt.taobao.com</cp:category>
</cp:coreProperties>
</file>